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7" r:id="rId2"/>
    <p:sldId id="258" r:id="rId3"/>
    <p:sldId id="263" r:id="rId4"/>
    <p:sldId id="261" r:id="rId5"/>
    <p:sldId id="262" r:id="rId6"/>
    <p:sldId id="265" r:id="rId7"/>
    <p:sldId id="269" r:id="rId8"/>
    <p:sldId id="271" r:id="rId9"/>
    <p:sldId id="273" r:id="rId10"/>
    <p:sldId id="27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007" autoAdjust="0"/>
  </p:normalViewPr>
  <p:slideViewPr>
    <p:cSldViewPr>
      <p:cViewPr varScale="1">
        <p:scale>
          <a:sx n="53" d="100"/>
          <a:sy n="53" d="100"/>
        </p:scale>
        <p:origin x="-245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C3623A-9F60-4300-A6F4-97EEB9E6CE74}" type="datetimeFigureOut">
              <a:rPr lang="en-GB" smtClean="0"/>
              <a:t>11/02/2015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C590AE-ABDC-49AE-B4C9-1BFFB5AA699E}" type="slidenum">
              <a:rPr lang="en-GB" smtClean="0"/>
              <a:t>‹#›</a:t>
            </a:fld>
            <a:endParaRPr lang="en-GB"/>
          </a:p>
        </p:txBody>
      </p:sp>
    </p:spTree>
    <p:extLst>
      <p:ext uri="{BB962C8B-B14F-4D97-AF65-F5344CB8AC3E}">
        <p14:creationId xmlns:p14="http://schemas.microsoft.com/office/powerpoint/2010/main" val="552726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presentation</a:t>
            </a:r>
            <a:r>
              <a:rPr lang="en-GB" baseline="0" dirty="0" smtClean="0"/>
              <a:t> supports the </a:t>
            </a:r>
            <a:r>
              <a:rPr lang="en-GB" i="1" baseline="0" dirty="0" smtClean="0"/>
              <a:t>Farm Boy </a:t>
            </a:r>
            <a:r>
              <a:rPr lang="en-GB" baseline="0" dirty="0" smtClean="0"/>
              <a:t>session at Acton Scott Historic Working Farm.</a:t>
            </a:r>
          </a:p>
          <a:p>
            <a:endParaRPr lang="en-GB" baseline="0" dirty="0" smtClean="0"/>
          </a:p>
          <a:p>
            <a:r>
              <a:rPr lang="en-GB" dirty="0" smtClean="0"/>
              <a:t>The session and this</a:t>
            </a:r>
            <a:r>
              <a:rPr lang="en-GB" baseline="0" dirty="0" smtClean="0"/>
              <a:t> presentation are designed to support KS2 children reading Michael </a:t>
            </a:r>
            <a:r>
              <a:rPr lang="en-GB" baseline="0" dirty="0" err="1" smtClean="0"/>
              <a:t>Morpurgo’s</a:t>
            </a:r>
            <a:r>
              <a:rPr lang="en-GB" baseline="0" dirty="0" smtClean="0"/>
              <a:t> </a:t>
            </a:r>
            <a:r>
              <a:rPr lang="en-GB" i="1" baseline="0" dirty="0" smtClean="0"/>
              <a:t>Farm Boy</a:t>
            </a:r>
            <a:r>
              <a:rPr lang="en-GB" baseline="0" dirty="0" smtClean="0"/>
              <a:t> (ISBN 978-0-00-675412-1).</a:t>
            </a:r>
          </a:p>
          <a:p>
            <a:endParaRPr lang="en-GB" baseline="0" dirty="0" smtClean="0"/>
          </a:p>
          <a:p>
            <a:r>
              <a:rPr lang="en-GB" baseline="0" dirty="0" smtClean="0"/>
              <a:t>After children have read the book, use the pre-visit presentation to prepare for your visit to the farm, and the post-visit presentation to reflect on their experiences.</a:t>
            </a:r>
            <a:endParaRPr lang="en-GB" dirty="0"/>
          </a:p>
        </p:txBody>
      </p:sp>
      <p:sp>
        <p:nvSpPr>
          <p:cNvPr id="4" name="Slide Number Placeholder 3"/>
          <p:cNvSpPr>
            <a:spLocks noGrp="1"/>
          </p:cNvSpPr>
          <p:nvPr>
            <p:ph type="sldNum" sz="quarter" idx="10"/>
          </p:nvPr>
        </p:nvSpPr>
        <p:spPr/>
        <p:txBody>
          <a:bodyPr/>
          <a:lstStyle/>
          <a:p>
            <a:fld id="{62C590AE-ABDC-49AE-B4C9-1BFFB5AA699E}" type="slidenum">
              <a:rPr lang="en-GB" smtClean="0"/>
              <a:t>1</a:t>
            </a:fld>
            <a:endParaRPr lang="en-GB"/>
          </a:p>
        </p:txBody>
      </p:sp>
    </p:spTree>
    <p:extLst>
      <p:ext uri="{BB962C8B-B14F-4D97-AF65-F5344CB8AC3E}">
        <p14:creationId xmlns:p14="http://schemas.microsoft.com/office/powerpoint/2010/main" val="628417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There</a:t>
            </a:r>
            <a:r>
              <a:rPr lang="en-GB" baseline="0" dirty="0" smtClean="0"/>
              <a:t> are all sorts of old farm machines at Acton Scott.  Some were pulled by horses, some were powered by steam engines, and we have our old </a:t>
            </a:r>
            <a:r>
              <a:rPr lang="en-GB" baseline="0" dirty="0" err="1" smtClean="0"/>
              <a:t>Fordson</a:t>
            </a:r>
            <a:r>
              <a:rPr lang="en-GB" baseline="0" dirty="0" smtClean="0"/>
              <a:t> tractor, of course.</a:t>
            </a:r>
          </a:p>
          <a:p>
            <a:endParaRPr lang="en-GB" baseline="0" dirty="0" smtClean="0"/>
          </a:p>
          <a:p>
            <a:r>
              <a:rPr lang="en-GB" baseline="0" dirty="0" smtClean="0"/>
              <a:t>Steam engines were very powerful, but also extremely heavy – they were useful for static jobs, like threshing, but hopeless for jobs in the fields, like ploughing, because they got bogged down.</a:t>
            </a:r>
          </a:p>
          <a:p>
            <a:endParaRPr lang="en-GB" baseline="0" dirty="0" smtClean="0"/>
          </a:p>
          <a:p>
            <a:r>
              <a:rPr lang="en-GB" baseline="0" dirty="0" smtClean="0"/>
              <a:t>Internal combustion engines (like the one you have in a car or tractor) are much lighter and so it was possible to move the power source around.  Early tractors had very simple engines, so when they went wrong, farmers could fix it themselves. Remember Harry </a:t>
            </a:r>
            <a:r>
              <a:rPr lang="en-GB" baseline="0" dirty="0" err="1" smtClean="0"/>
              <a:t>Medlicott</a:t>
            </a:r>
            <a:r>
              <a:rPr lang="en-GB" baseline="0" dirty="0" smtClean="0"/>
              <a:t>?  He fixed his tractor himself.</a:t>
            </a:r>
          </a:p>
          <a:p>
            <a:endParaRPr lang="en-GB" baseline="0" dirty="0" smtClean="0"/>
          </a:p>
          <a:p>
            <a:r>
              <a:rPr lang="en-GB" baseline="0" dirty="0" smtClean="0"/>
              <a:t>Nowadays, tractors can be complicated - they do other jobs for the farmer, e.g. help him keep furrows straight with GPS – but this means they are very expensive to buy and repair.  Specialist engineers, computers and parts are needed – the days of farmer and blacksmith working it out together are long gone!</a:t>
            </a:r>
          </a:p>
          <a:p>
            <a:endParaRPr lang="en-GB" baseline="0" dirty="0" smtClean="0"/>
          </a:p>
          <a:p>
            <a:r>
              <a:rPr lang="en-GB" baseline="0" dirty="0" smtClean="0"/>
              <a:t>Horses, steam engines, old tractors, modern tractors – they all have advantages and disadvantages – we have to weigh them up and decide what is best. Father had to do this in </a:t>
            </a:r>
            <a:r>
              <a:rPr lang="en-GB" i="1" baseline="0" dirty="0" smtClean="0"/>
              <a:t>Farm Boy</a:t>
            </a:r>
            <a:r>
              <a:rPr lang="en-GB" baseline="0" dirty="0" smtClean="0"/>
              <a:t> – sometimes change can be very hard to accept.</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62C590AE-ABDC-49AE-B4C9-1BFFB5AA699E}" type="slidenum">
              <a:rPr lang="en-GB" smtClean="0"/>
              <a:t>10</a:t>
            </a:fld>
            <a:endParaRPr lang="en-GB"/>
          </a:p>
        </p:txBody>
      </p:sp>
    </p:spTree>
    <p:extLst>
      <p:ext uri="{BB962C8B-B14F-4D97-AF65-F5344CB8AC3E}">
        <p14:creationId xmlns:p14="http://schemas.microsoft.com/office/powerpoint/2010/main" val="4062172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Pre – visit presentation</a:t>
            </a:r>
          </a:p>
          <a:p>
            <a:endParaRPr lang="en-GB" baseline="0" dirty="0" smtClean="0"/>
          </a:p>
          <a:p>
            <a:r>
              <a:rPr lang="en-GB" dirty="0" smtClean="0"/>
              <a:t>Here is</a:t>
            </a:r>
            <a:r>
              <a:rPr lang="en-GB" baseline="0" dirty="0" smtClean="0"/>
              <a:t> a man ploughing a field with his horse in the 1930s – this is the time when </a:t>
            </a:r>
            <a:r>
              <a:rPr lang="en-GB" i="1" baseline="0" dirty="0" smtClean="0"/>
              <a:t>Grandpa’s Story </a:t>
            </a:r>
            <a:r>
              <a:rPr lang="en-GB" baseline="0" dirty="0" smtClean="0"/>
              <a:t>was set.</a:t>
            </a:r>
          </a:p>
          <a:p>
            <a:endParaRPr lang="en-GB" baseline="0" dirty="0" smtClean="0"/>
          </a:p>
          <a:p>
            <a:r>
              <a:rPr lang="en-GB" baseline="0" dirty="0" smtClean="0"/>
              <a:t>Ploughing is just one of the jobs a man and a horse would do together around the farm.</a:t>
            </a:r>
          </a:p>
          <a:p>
            <a:endParaRPr lang="en-GB" baseline="0" dirty="0" smtClean="0"/>
          </a:p>
          <a:p>
            <a:r>
              <a:rPr lang="en-GB" baseline="0" dirty="0" smtClean="0"/>
              <a:t>What does ploughing involve?  The man and horse go back and forth, turning the soil over to make furrows.  Fresh soil comes to the surface and any dead plants/weeds get buried underground where they rot down.  This prepares the field for the planting of a new crop.</a:t>
            </a:r>
          </a:p>
          <a:p>
            <a:endParaRPr lang="en-GB" baseline="0" dirty="0" smtClean="0"/>
          </a:p>
          <a:p>
            <a:r>
              <a:rPr lang="en-GB" baseline="0" dirty="0" smtClean="0"/>
              <a:t>Look at how the man and horse are leaning – it’s hard and heavy work.  They would work all day to plough one acre of land.  That’s smaller than a football pitch.</a:t>
            </a:r>
          </a:p>
          <a:p>
            <a:endParaRPr lang="en-GB" baseline="0" dirty="0" smtClean="0"/>
          </a:p>
          <a:p>
            <a:r>
              <a:rPr lang="en-GB" baseline="0" dirty="0" smtClean="0"/>
              <a:t>Imagine what it was like, working alone all day long with just your horse for company.  Imagine Father with Joey and </a:t>
            </a:r>
            <a:r>
              <a:rPr lang="en-GB" baseline="0" dirty="0" err="1" smtClean="0"/>
              <a:t>Zoey</a:t>
            </a:r>
            <a:r>
              <a:rPr lang="en-GB" baseline="0" dirty="0" smtClean="0"/>
              <a:t>, and the bond they had.</a:t>
            </a:r>
          </a:p>
          <a:p>
            <a:endParaRPr lang="en-GB" baseline="0" dirty="0" smtClean="0"/>
          </a:p>
          <a:p>
            <a:r>
              <a:rPr lang="en-GB" baseline="0" dirty="0" smtClean="0"/>
              <a:t>You will meet working horses and learn ploughing skills when you visit Acton Scott.</a:t>
            </a:r>
          </a:p>
          <a:p>
            <a:endParaRPr lang="en-GB" dirty="0"/>
          </a:p>
        </p:txBody>
      </p:sp>
      <p:sp>
        <p:nvSpPr>
          <p:cNvPr id="4" name="Slide Number Placeholder 3"/>
          <p:cNvSpPr>
            <a:spLocks noGrp="1"/>
          </p:cNvSpPr>
          <p:nvPr>
            <p:ph type="sldNum" sz="quarter" idx="10"/>
          </p:nvPr>
        </p:nvSpPr>
        <p:spPr/>
        <p:txBody>
          <a:bodyPr/>
          <a:lstStyle/>
          <a:p>
            <a:fld id="{62C590AE-ABDC-49AE-B4C9-1BFFB5AA699E}" type="slidenum">
              <a:rPr lang="en-GB" smtClean="0"/>
              <a:t>2</a:t>
            </a:fld>
            <a:endParaRPr lang="en-GB"/>
          </a:p>
        </p:txBody>
      </p:sp>
    </p:spTree>
    <p:extLst>
      <p:ext uri="{BB962C8B-B14F-4D97-AF65-F5344CB8AC3E}">
        <p14:creationId xmlns:p14="http://schemas.microsoft.com/office/powerpoint/2010/main" val="3030205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diagram of a horse-drawn plough,</a:t>
            </a:r>
            <a:r>
              <a:rPr lang="en-GB" baseline="0" dirty="0" smtClean="0"/>
              <a:t> like the one in the photo.  You will see old-fashioned ploughs, like this one, on your visit.</a:t>
            </a:r>
          </a:p>
          <a:p>
            <a:endParaRPr lang="en-GB" baseline="0" dirty="0" smtClean="0"/>
          </a:p>
          <a:p>
            <a:r>
              <a:rPr lang="en-GB" baseline="0" dirty="0" smtClean="0"/>
              <a:t>Which part would be connected to the horse’s harness, and where would the man hold on?</a:t>
            </a:r>
          </a:p>
          <a:p>
            <a:endParaRPr lang="en-GB" baseline="0" dirty="0" smtClean="0"/>
          </a:p>
          <a:p>
            <a:r>
              <a:rPr lang="en-GB" baseline="0" dirty="0" smtClean="0"/>
              <a:t>The </a:t>
            </a:r>
            <a:r>
              <a:rPr lang="en-GB" i="1" baseline="0" dirty="0" smtClean="0"/>
              <a:t>Land Wheel </a:t>
            </a:r>
            <a:r>
              <a:rPr lang="en-GB" baseline="0" dirty="0" smtClean="0"/>
              <a:t>and </a:t>
            </a:r>
            <a:r>
              <a:rPr lang="en-GB" i="1" baseline="0" dirty="0" smtClean="0"/>
              <a:t>Furrow Wheel </a:t>
            </a:r>
            <a:r>
              <a:rPr lang="en-GB" baseline="0" dirty="0" smtClean="0"/>
              <a:t>help man and horse guide the plough so that the new furrow is right next to the last one they made.</a:t>
            </a:r>
          </a:p>
          <a:p>
            <a:endParaRPr lang="en-GB" baseline="0" dirty="0" smtClean="0"/>
          </a:p>
          <a:p>
            <a:r>
              <a:rPr lang="en-GB" baseline="0" dirty="0" smtClean="0"/>
              <a:t>The </a:t>
            </a:r>
            <a:r>
              <a:rPr lang="en-GB" i="1" baseline="0" dirty="0" smtClean="0"/>
              <a:t>Knife Coulter </a:t>
            </a:r>
            <a:r>
              <a:rPr lang="en-GB" baseline="0" dirty="0" smtClean="0"/>
              <a:t>and </a:t>
            </a:r>
            <a:r>
              <a:rPr lang="en-GB" i="1" baseline="0" dirty="0" smtClean="0"/>
              <a:t>Plough Share </a:t>
            </a:r>
            <a:r>
              <a:rPr lang="en-GB" baseline="0" dirty="0" smtClean="0"/>
              <a:t>slice through the ground, digging the furrow.</a:t>
            </a:r>
          </a:p>
          <a:p>
            <a:endParaRPr lang="en-GB" baseline="0" dirty="0" smtClean="0"/>
          </a:p>
          <a:p>
            <a:r>
              <a:rPr lang="en-GB" baseline="0" dirty="0" smtClean="0"/>
              <a:t>The </a:t>
            </a:r>
            <a:r>
              <a:rPr lang="en-GB" i="1" baseline="0" dirty="0" smtClean="0"/>
              <a:t>Mould Board </a:t>
            </a:r>
            <a:r>
              <a:rPr lang="en-GB" baseline="0" dirty="0" smtClean="0"/>
              <a:t>turns over the ground, so that what was on the surface is now underground.</a:t>
            </a:r>
          </a:p>
          <a:p>
            <a:endParaRPr lang="en-GB" baseline="0" dirty="0" smtClean="0"/>
          </a:p>
          <a:p>
            <a:r>
              <a:rPr lang="en-GB" baseline="0" dirty="0" smtClean="0"/>
              <a:t>In the story, Father sharpened his plough on Bonfire Night to prepare for the ploughing match.  Which parts of the plough need to be sharp?</a:t>
            </a:r>
          </a:p>
          <a:p>
            <a:endParaRPr lang="en-GB" dirty="0" smtClean="0"/>
          </a:p>
          <a:p>
            <a:r>
              <a:rPr lang="en-GB" dirty="0" smtClean="0"/>
              <a:t>A horse-drawn plough is</a:t>
            </a:r>
            <a:r>
              <a:rPr lang="en-GB" baseline="0" dirty="0" smtClean="0"/>
              <a:t> very simple, so it is easy to repair and look after.  Spare parts could be made by the local blacksmith so it did not cost a lot to maintain.</a:t>
            </a:r>
            <a:endParaRPr lang="en-GB" dirty="0"/>
          </a:p>
        </p:txBody>
      </p:sp>
      <p:sp>
        <p:nvSpPr>
          <p:cNvPr id="4" name="Slide Number Placeholder 3"/>
          <p:cNvSpPr>
            <a:spLocks noGrp="1"/>
          </p:cNvSpPr>
          <p:nvPr>
            <p:ph type="sldNum" sz="quarter" idx="10"/>
          </p:nvPr>
        </p:nvSpPr>
        <p:spPr/>
        <p:txBody>
          <a:bodyPr/>
          <a:lstStyle/>
          <a:p>
            <a:fld id="{62C590AE-ABDC-49AE-B4C9-1BFFB5AA699E}" type="slidenum">
              <a:rPr lang="en-GB" smtClean="0"/>
              <a:t>3</a:t>
            </a:fld>
            <a:endParaRPr lang="en-GB"/>
          </a:p>
        </p:txBody>
      </p:sp>
    </p:spTree>
    <p:extLst>
      <p:ext uri="{BB962C8B-B14F-4D97-AF65-F5344CB8AC3E}">
        <p14:creationId xmlns:p14="http://schemas.microsoft.com/office/powerpoint/2010/main" val="1609751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this</a:t>
            </a:r>
            <a:r>
              <a:rPr lang="en-GB" baseline="0" dirty="0" smtClean="0"/>
              <a:t> photo, two horses are working side by side, pulling a reaper-binder.  You will see one of these machines at Acton Scott.</a:t>
            </a:r>
          </a:p>
          <a:p>
            <a:endParaRPr lang="en-GB" baseline="0" dirty="0" smtClean="0"/>
          </a:p>
          <a:p>
            <a:r>
              <a:rPr lang="en-GB" baseline="0" dirty="0" smtClean="0"/>
              <a:t>A reaper-binder cuts the wheat and ties it into sheaves.  This was a really labour-saving machine – it replaced teams of men cutting the wheat with sickles and binding the sheaves by hand.  Here, a woman is getting the same task done all on her own.  </a:t>
            </a:r>
          </a:p>
          <a:p>
            <a:endParaRPr lang="en-GB" baseline="0" dirty="0" smtClean="0"/>
          </a:p>
          <a:p>
            <a:r>
              <a:rPr lang="en-GB" baseline="0" dirty="0" smtClean="0"/>
              <a:t>Machines, particularly tractors, made a big difference to farm life – less physical strength was needed which meant that women could do jobs which only men had been able to do before.  During the First World War, women and tractors kept farms going while the men and horses went to war in the trenches.</a:t>
            </a:r>
          </a:p>
          <a:p>
            <a:endParaRPr lang="en-GB" baseline="0" dirty="0" smtClean="0"/>
          </a:p>
          <a:p>
            <a:r>
              <a:rPr lang="en-GB" baseline="0" dirty="0" smtClean="0"/>
              <a:t>But, just like Harry </a:t>
            </a:r>
            <a:r>
              <a:rPr lang="en-GB" baseline="0" dirty="0" err="1" smtClean="0"/>
              <a:t>Medlicott’s</a:t>
            </a:r>
            <a:r>
              <a:rPr lang="en-GB" baseline="0" dirty="0" smtClean="0"/>
              <a:t> tractor, the reaper-binder was quite likely to break down. Machines promised so much, but sometimes let people down.  Early farm machines were still quite simple, so it was easy to work out what had gone wrong and fix it, just like Harry did.</a:t>
            </a:r>
          </a:p>
          <a:p>
            <a:endParaRPr lang="en-GB" baseline="0" dirty="0" smtClean="0"/>
          </a:p>
          <a:p>
            <a:r>
              <a:rPr lang="en-GB" baseline="0" dirty="0" smtClean="0"/>
              <a:t>What machines are used for reaping and binding these days?  A combine harvester reaps, threshes and winnows the wheat - grain comes down the chute and straw is left in lines in the field.  The farmer then tows a baler around the field behind his tractor so that the straw can be packed into bales, ready to store in a barn until they are needed.</a:t>
            </a:r>
          </a:p>
        </p:txBody>
      </p:sp>
      <p:sp>
        <p:nvSpPr>
          <p:cNvPr id="4" name="Slide Number Placeholder 3"/>
          <p:cNvSpPr>
            <a:spLocks noGrp="1"/>
          </p:cNvSpPr>
          <p:nvPr>
            <p:ph type="sldNum" sz="quarter" idx="10"/>
          </p:nvPr>
        </p:nvSpPr>
        <p:spPr/>
        <p:txBody>
          <a:bodyPr/>
          <a:lstStyle/>
          <a:p>
            <a:fld id="{62C590AE-ABDC-49AE-B4C9-1BFFB5AA699E}" type="slidenum">
              <a:rPr lang="en-GB" smtClean="0"/>
              <a:t>4</a:t>
            </a:fld>
            <a:endParaRPr lang="en-GB"/>
          </a:p>
        </p:txBody>
      </p:sp>
    </p:spTree>
    <p:extLst>
      <p:ext uri="{BB962C8B-B14F-4D97-AF65-F5344CB8AC3E}">
        <p14:creationId xmlns:p14="http://schemas.microsoft.com/office/powerpoint/2010/main" val="2124158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this photo,</a:t>
            </a:r>
            <a:r>
              <a:rPr lang="en-GB" baseline="0" dirty="0" smtClean="0"/>
              <a:t> the horses are harnessed one behind the other, pulling a cart loaded with sheaves.</a:t>
            </a:r>
          </a:p>
          <a:p>
            <a:endParaRPr lang="en-GB" baseline="0" dirty="0" smtClean="0"/>
          </a:p>
          <a:p>
            <a:r>
              <a:rPr lang="en-GB" baseline="0" dirty="0" smtClean="0"/>
              <a:t>The harness makes the most of the horses’ strength.  When you come to Acton Scott, you will understand just how strong horses are, and how harness works.</a:t>
            </a:r>
          </a:p>
          <a:p>
            <a:endParaRPr lang="en-GB" baseline="0" dirty="0" smtClean="0"/>
          </a:p>
          <a:p>
            <a:r>
              <a:rPr lang="en-GB" baseline="0" dirty="0" smtClean="0"/>
              <a:t>Can you see the blinkers?  Do you know what they are for?  For all their size and strength, horses can be easily frightened or put off their work, blinkers help because the horse can only look forwards, not all around them.</a:t>
            </a:r>
          </a:p>
          <a:p>
            <a:endParaRPr lang="en-GB" baseline="0" dirty="0" smtClean="0"/>
          </a:p>
          <a:p>
            <a:r>
              <a:rPr lang="en-GB" baseline="0" dirty="0" smtClean="0"/>
              <a:t>Horses have character; they have good days and bad days - just like us.  You’ll see this when you meet </a:t>
            </a:r>
            <a:r>
              <a:rPr lang="en-GB" baseline="0" dirty="0" smtClean="0"/>
              <a:t>Charlie and </a:t>
            </a:r>
            <a:r>
              <a:rPr lang="en-GB" baseline="0" dirty="0" smtClean="0"/>
              <a:t>Joe during your visit.  Hopefully, they’ll be having a good day!</a:t>
            </a:r>
            <a:endParaRPr lang="en-GB" dirty="0"/>
          </a:p>
        </p:txBody>
      </p:sp>
      <p:sp>
        <p:nvSpPr>
          <p:cNvPr id="4" name="Slide Number Placeholder 3"/>
          <p:cNvSpPr>
            <a:spLocks noGrp="1"/>
          </p:cNvSpPr>
          <p:nvPr>
            <p:ph type="sldNum" sz="quarter" idx="10"/>
          </p:nvPr>
        </p:nvSpPr>
        <p:spPr/>
        <p:txBody>
          <a:bodyPr/>
          <a:lstStyle/>
          <a:p>
            <a:fld id="{62C590AE-ABDC-49AE-B4C9-1BFFB5AA699E}" type="slidenum">
              <a:rPr lang="en-GB" smtClean="0"/>
              <a:t>5</a:t>
            </a:fld>
            <a:endParaRPr lang="en-GB"/>
          </a:p>
        </p:txBody>
      </p:sp>
    </p:spTree>
    <p:extLst>
      <p:ext uri="{BB962C8B-B14F-4D97-AF65-F5344CB8AC3E}">
        <p14:creationId xmlns:p14="http://schemas.microsoft.com/office/powerpoint/2010/main" val="2281911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is an early </a:t>
            </a:r>
            <a:r>
              <a:rPr lang="en-GB" baseline="0" dirty="0" err="1" smtClean="0"/>
              <a:t>Fordson</a:t>
            </a:r>
            <a:r>
              <a:rPr lang="en-GB" baseline="0" dirty="0" smtClean="0"/>
              <a:t> tractor - like the one Harry </a:t>
            </a:r>
            <a:r>
              <a:rPr lang="en-GB" baseline="0" dirty="0" err="1" smtClean="0"/>
              <a:t>Medlicott</a:t>
            </a:r>
            <a:r>
              <a:rPr lang="en-GB" baseline="0" dirty="0" smtClean="0"/>
              <a:t> owned.  We have a 1947 </a:t>
            </a:r>
            <a:r>
              <a:rPr lang="en-GB" baseline="0" dirty="0" err="1" smtClean="0"/>
              <a:t>Fordson</a:t>
            </a:r>
            <a:r>
              <a:rPr lang="en-GB" baseline="0" dirty="0" smtClean="0"/>
              <a:t> Major at Acton Scott.</a:t>
            </a:r>
          </a:p>
          <a:p>
            <a:endParaRPr lang="en-GB" baseline="0" dirty="0" smtClean="0"/>
          </a:p>
          <a:p>
            <a:r>
              <a:rPr lang="en-GB" baseline="0" dirty="0" smtClean="0"/>
              <a:t>What differences can you see compared with a modern tractor?  Look at the back wheel, and where is the cab?</a:t>
            </a:r>
          </a:p>
          <a:p>
            <a:endParaRPr lang="en-GB" baseline="0" dirty="0" smtClean="0"/>
          </a:p>
          <a:p>
            <a:r>
              <a:rPr lang="en-GB" baseline="0" dirty="0" smtClean="0"/>
              <a:t>When tractors were first introduced, they could plough an acre in half an hour – this could take a day for a man with a horse.  Remember how Harry </a:t>
            </a:r>
            <a:r>
              <a:rPr lang="en-GB" baseline="0" dirty="0" err="1" smtClean="0"/>
              <a:t>Medlicott</a:t>
            </a:r>
            <a:r>
              <a:rPr lang="en-GB" baseline="0" dirty="0" smtClean="0"/>
              <a:t> showed off?</a:t>
            </a:r>
          </a:p>
          <a:p>
            <a:endParaRPr lang="en-GB" baseline="0" dirty="0" smtClean="0"/>
          </a:p>
          <a:p>
            <a:r>
              <a:rPr lang="en-GB" i="1" baseline="0" dirty="0" smtClean="0"/>
              <a:t>“My </a:t>
            </a:r>
            <a:r>
              <a:rPr lang="en-GB" i="1" baseline="0" dirty="0" err="1" smtClean="0"/>
              <a:t>Fordson</a:t>
            </a:r>
            <a:r>
              <a:rPr lang="en-GB" i="1" baseline="0" dirty="0" smtClean="0"/>
              <a:t> can plough a field five times as fast as your two old bag of </a:t>
            </a:r>
            <a:r>
              <a:rPr lang="en-GB" i="1" baseline="0" dirty="0" err="1" smtClean="0"/>
              <a:t>boneses</a:t>
            </a:r>
            <a:r>
              <a:rPr lang="en-GB" i="1" baseline="0" dirty="0" smtClean="0"/>
              <a:t>.”</a:t>
            </a:r>
          </a:p>
          <a:p>
            <a:endParaRPr lang="en-GB" baseline="0" dirty="0" smtClean="0"/>
          </a:p>
          <a:p>
            <a:r>
              <a:rPr lang="en-GB" baseline="0" dirty="0" smtClean="0"/>
              <a:t>Modern, powerful tractors can plough an acre in five minutes.</a:t>
            </a:r>
            <a:endParaRPr lang="en-GB" dirty="0"/>
          </a:p>
        </p:txBody>
      </p:sp>
      <p:sp>
        <p:nvSpPr>
          <p:cNvPr id="4" name="Slide Number Placeholder 3"/>
          <p:cNvSpPr>
            <a:spLocks noGrp="1"/>
          </p:cNvSpPr>
          <p:nvPr>
            <p:ph type="sldNum" sz="quarter" idx="10"/>
          </p:nvPr>
        </p:nvSpPr>
        <p:spPr/>
        <p:txBody>
          <a:bodyPr/>
          <a:lstStyle/>
          <a:p>
            <a:fld id="{62C590AE-ABDC-49AE-B4C9-1BFFB5AA699E}" type="slidenum">
              <a:rPr lang="en-GB" smtClean="0"/>
              <a:t>6</a:t>
            </a:fld>
            <a:endParaRPr lang="en-GB"/>
          </a:p>
        </p:txBody>
      </p:sp>
    </p:spTree>
    <p:extLst>
      <p:ext uri="{BB962C8B-B14F-4D97-AF65-F5344CB8AC3E}">
        <p14:creationId xmlns:p14="http://schemas.microsoft.com/office/powerpoint/2010/main" val="4062172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are two</a:t>
            </a:r>
            <a:r>
              <a:rPr lang="en-GB" baseline="0" dirty="0" smtClean="0"/>
              <a:t> of our working horses, </a:t>
            </a:r>
            <a:r>
              <a:rPr lang="en-GB" dirty="0" smtClean="0"/>
              <a:t>Charlie (left) and Joe (right), at</a:t>
            </a:r>
            <a:r>
              <a:rPr lang="en-GB" baseline="0" dirty="0" smtClean="0"/>
              <a:t> Acton Scott.  They are learning how to pull a chain harrow.  A field is harrowed after it is ploughed.  The harrow breaks up the clods of soil to make it crumbly, ready for seeds to be sown.</a:t>
            </a:r>
          </a:p>
          <a:p>
            <a:endParaRPr lang="en-GB" baseline="0" dirty="0" smtClean="0"/>
          </a:p>
          <a:p>
            <a:r>
              <a:rPr lang="en-GB" baseline="0" dirty="0" smtClean="0"/>
              <a:t>Charlie and Joe look forward to meeting you!</a:t>
            </a:r>
            <a:endParaRPr lang="en-GB" dirty="0"/>
          </a:p>
        </p:txBody>
      </p:sp>
      <p:sp>
        <p:nvSpPr>
          <p:cNvPr id="4" name="Slide Number Placeholder 3"/>
          <p:cNvSpPr>
            <a:spLocks noGrp="1"/>
          </p:cNvSpPr>
          <p:nvPr>
            <p:ph type="sldNum" sz="quarter" idx="10"/>
          </p:nvPr>
        </p:nvSpPr>
        <p:spPr/>
        <p:txBody>
          <a:bodyPr/>
          <a:lstStyle/>
          <a:p>
            <a:fld id="{62C590AE-ABDC-49AE-B4C9-1BFFB5AA699E}" type="slidenum">
              <a:rPr lang="en-GB" smtClean="0"/>
              <a:t>7</a:t>
            </a:fld>
            <a:endParaRPr lang="en-GB"/>
          </a:p>
        </p:txBody>
      </p:sp>
    </p:spTree>
    <p:extLst>
      <p:ext uri="{BB962C8B-B14F-4D97-AF65-F5344CB8AC3E}">
        <p14:creationId xmlns:p14="http://schemas.microsoft.com/office/powerpoint/2010/main" val="4224912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Post-visit presentation</a:t>
            </a:r>
          </a:p>
          <a:p>
            <a:endParaRPr lang="en-GB" dirty="0" smtClean="0"/>
          </a:p>
          <a:p>
            <a:r>
              <a:rPr lang="en-GB" dirty="0" smtClean="0"/>
              <a:t>Now you have a much better idea</a:t>
            </a:r>
            <a:r>
              <a:rPr lang="en-GB" baseline="0" dirty="0" smtClean="0"/>
              <a:t> what it is like to work with horses like Charlie and Joe.  </a:t>
            </a:r>
          </a:p>
          <a:p>
            <a:r>
              <a:rPr lang="en-GB" baseline="0" dirty="0" smtClean="0"/>
              <a:t>You can listen to an archive recording describing life with heavy horses by following this link:</a:t>
            </a:r>
          </a:p>
          <a:p>
            <a:r>
              <a:rPr lang="en-GB" baseline="0" dirty="0" smtClean="0"/>
              <a:t>http://www.discovershropshire.org.uk/html/search/verb/GetRecord/theme:20090105123438</a:t>
            </a:r>
          </a:p>
          <a:p>
            <a:endParaRPr lang="en-GB" baseline="0" dirty="0" smtClean="0"/>
          </a:p>
          <a:p>
            <a:r>
              <a:rPr lang="en-GB" baseline="0" dirty="0" smtClean="0"/>
              <a:t>Can you draw up a timetable for a typical </a:t>
            </a:r>
            <a:r>
              <a:rPr lang="en-GB" baseline="0" dirty="0" err="1" smtClean="0"/>
              <a:t>waggoner’s</a:t>
            </a:r>
            <a:r>
              <a:rPr lang="en-GB" baseline="0" dirty="0" smtClean="0"/>
              <a:t> day?  </a:t>
            </a:r>
          </a:p>
          <a:p>
            <a:r>
              <a:rPr lang="en-GB" baseline="0" dirty="0" smtClean="0"/>
              <a:t>You can listen to an archive recording describing what it was like by following this link:</a:t>
            </a:r>
          </a:p>
          <a:p>
            <a:r>
              <a:rPr lang="en-GB" baseline="0" dirty="0" smtClean="0"/>
              <a:t>http://www.discovershropshire.org.uk/html/search/verb/GetRecord/theme:20081222102838</a:t>
            </a:r>
          </a:p>
          <a:p>
            <a:endParaRPr lang="en-GB" baseline="0" dirty="0" smtClean="0"/>
          </a:p>
          <a:p>
            <a:r>
              <a:rPr lang="en-GB" baseline="0" dirty="0" smtClean="0"/>
              <a:t>There are many other archive recordings of farm workers describing their lives on the </a:t>
            </a:r>
            <a:r>
              <a:rPr lang="en-GB" i="1" baseline="0" dirty="0" smtClean="0"/>
              <a:t>Discover Shropshire </a:t>
            </a:r>
            <a:r>
              <a:rPr lang="en-GB" baseline="0" dirty="0" smtClean="0"/>
              <a:t>website, including accounts of horse shoeing, threshing and haymaking.</a:t>
            </a:r>
          </a:p>
          <a:p>
            <a:endParaRPr lang="en-GB" dirty="0"/>
          </a:p>
        </p:txBody>
      </p:sp>
      <p:sp>
        <p:nvSpPr>
          <p:cNvPr id="4" name="Slide Number Placeholder 3"/>
          <p:cNvSpPr>
            <a:spLocks noGrp="1"/>
          </p:cNvSpPr>
          <p:nvPr>
            <p:ph type="sldNum" sz="quarter" idx="10"/>
          </p:nvPr>
        </p:nvSpPr>
        <p:spPr/>
        <p:txBody>
          <a:bodyPr/>
          <a:lstStyle/>
          <a:p>
            <a:fld id="{62C590AE-ABDC-49AE-B4C9-1BFFB5AA699E}" type="slidenum">
              <a:rPr lang="en-GB" smtClean="0"/>
              <a:t>8</a:t>
            </a:fld>
            <a:endParaRPr lang="en-GB"/>
          </a:p>
        </p:txBody>
      </p:sp>
    </p:spTree>
    <p:extLst>
      <p:ext uri="{BB962C8B-B14F-4D97-AF65-F5344CB8AC3E}">
        <p14:creationId xmlns:p14="http://schemas.microsoft.com/office/powerpoint/2010/main" val="4224912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Now you understand what a harness is</a:t>
            </a:r>
            <a:r>
              <a:rPr lang="en-GB" b="0" baseline="0" dirty="0" smtClean="0"/>
              <a:t> and how it converts the horse’s strength into pulling power!</a:t>
            </a:r>
          </a:p>
          <a:p>
            <a:endParaRPr lang="en-GB" b="0" baseline="0" dirty="0" smtClean="0"/>
          </a:p>
          <a:p>
            <a:r>
              <a:rPr lang="en-GB" b="0" baseline="0" dirty="0" smtClean="0"/>
              <a:t>You can use this picture to revise the names of parts of the harness.</a:t>
            </a:r>
          </a:p>
          <a:p>
            <a:endParaRPr lang="en-GB" b="0" baseline="0" dirty="0" smtClean="0"/>
          </a:p>
          <a:p>
            <a:r>
              <a:rPr lang="en-GB" b="0" dirty="0" smtClean="0"/>
              <a:t>Can you design your own horse brass to decorate the harness?</a:t>
            </a:r>
          </a:p>
          <a:p>
            <a:endParaRPr lang="en-GB" dirty="0"/>
          </a:p>
        </p:txBody>
      </p:sp>
      <p:sp>
        <p:nvSpPr>
          <p:cNvPr id="4" name="Slide Number Placeholder 3"/>
          <p:cNvSpPr>
            <a:spLocks noGrp="1"/>
          </p:cNvSpPr>
          <p:nvPr>
            <p:ph type="sldNum" sz="quarter" idx="10"/>
          </p:nvPr>
        </p:nvSpPr>
        <p:spPr/>
        <p:txBody>
          <a:bodyPr/>
          <a:lstStyle/>
          <a:p>
            <a:fld id="{62C590AE-ABDC-49AE-B4C9-1BFFB5AA699E}" type="slidenum">
              <a:rPr lang="en-GB" smtClean="0"/>
              <a:t>9</a:t>
            </a:fld>
            <a:endParaRPr lang="en-GB"/>
          </a:p>
        </p:txBody>
      </p:sp>
    </p:spTree>
    <p:extLst>
      <p:ext uri="{BB962C8B-B14F-4D97-AF65-F5344CB8AC3E}">
        <p14:creationId xmlns:p14="http://schemas.microsoft.com/office/powerpoint/2010/main" val="4224912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3134FA8-A498-4728-92F1-FE9B099C41EB}" type="datetimeFigureOut">
              <a:rPr lang="en-GB" smtClean="0"/>
              <a:t>11/02/2015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F83C62-2AA8-4CBA-B4E9-A5170372EBFB}" type="slidenum">
              <a:rPr lang="en-GB" smtClean="0"/>
              <a:t>‹#›</a:t>
            </a:fld>
            <a:endParaRPr lang="en-GB"/>
          </a:p>
        </p:txBody>
      </p:sp>
    </p:spTree>
    <p:extLst>
      <p:ext uri="{BB962C8B-B14F-4D97-AF65-F5344CB8AC3E}">
        <p14:creationId xmlns:p14="http://schemas.microsoft.com/office/powerpoint/2010/main" val="1927504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134FA8-A498-4728-92F1-FE9B099C41EB}" type="datetimeFigureOut">
              <a:rPr lang="en-GB" smtClean="0"/>
              <a:t>11/02/2015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F83C62-2AA8-4CBA-B4E9-A5170372EBFB}" type="slidenum">
              <a:rPr lang="en-GB" smtClean="0"/>
              <a:t>‹#›</a:t>
            </a:fld>
            <a:endParaRPr lang="en-GB"/>
          </a:p>
        </p:txBody>
      </p:sp>
    </p:spTree>
    <p:extLst>
      <p:ext uri="{BB962C8B-B14F-4D97-AF65-F5344CB8AC3E}">
        <p14:creationId xmlns:p14="http://schemas.microsoft.com/office/powerpoint/2010/main" val="565121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134FA8-A498-4728-92F1-FE9B099C41EB}" type="datetimeFigureOut">
              <a:rPr lang="en-GB" smtClean="0"/>
              <a:t>11/02/2015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F83C62-2AA8-4CBA-B4E9-A5170372EBFB}" type="slidenum">
              <a:rPr lang="en-GB" smtClean="0"/>
              <a:t>‹#›</a:t>
            </a:fld>
            <a:endParaRPr lang="en-GB"/>
          </a:p>
        </p:txBody>
      </p:sp>
    </p:spTree>
    <p:extLst>
      <p:ext uri="{BB962C8B-B14F-4D97-AF65-F5344CB8AC3E}">
        <p14:creationId xmlns:p14="http://schemas.microsoft.com/office/powerpoint/2010/main" val="3041270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134FA8-A498-4728-92F1-FE9B099C41EB}" type="datetimeFigureOut">
              <a:rPr lang="en-GB" smtClean="0"/>
              <a:t>11/02/2015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F83C62-2AA8-4CBA-B4E9-A5170372EBFB}" type="slidenum">
              <a:rPr lang="en-GB" smtClean="0"/>
              <a:t>‹#›</a:t>
            </a:fld>
            <a:endParaRPr lang="en-GB"/>
          </a:p>
        </p:txBody>
      </p:sp>
    </p:spTree>
    <p:extLst>
      <p:ext uri="{BB962C8B-B14F-4D97-AF65-F5344CB8AC3E}">
        <p14:creationId xmlns:p14="http://schemas.microsoft.com/office/powerpoint/2010/main" val="357871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134FA8-A498-4728-92F1-FE9B099C41EB}" type="datetimeFigureOut">
              <a:rPr lang="en-GB" smtClean="0"/>
              <a:t>11/02/2015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F83C62-2AA8-4CBA-B4E9-A5170372EBFB}" type="slidenum">
              <a:rPr lang="en-GB" smtClean="0"/>
              <a:t>‹#›</a:t>
            </a:fld>
            <a:endParaRPr lang="en-GB"/>
          </a:p>
        </p:txBody>
      </p:sp>
    </p:spTree>
    <p:extLst>
      <p:ext uri="{BB962C8B-B14F-4D97-AF65-F5344CB8AC3E}">
        <p14:creationId xmlns:p14="http://schemas.microsoft.com/office/powerpoint/2010/main" val="3967055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3134FA8-A498-4728-92F1-FE9B099C41EB}" type="datetimeFigureOut">
              <a:rPr lang="en-GB" smtClean="0"/>
              <a:t>11/02/2015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F83C62-2AA8-4CBA-B4E9-A5170372EBFB}" type="slidenum">
              <a:rPr lang="en-GB" smtClean="0"/>
              <a:t>‹#›</a:t>
            </a:fld>
            <a:endParaRPr lang="en-GB"/>
          </a:p>
        </p:txBody>
      </p:sp>
    </p:spTree>
    <p:extLst>
      <p:ext uri="{BB962C8B-B14F-4D97-AF65-F5344CB8AC3E}">
        <p14:creationId xmlns:p14="http://schemas.microsoft.com/office/powerpoint/2010/main" val="521933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3134FA8-A498-4728-92F1-FE9B099C41EB}" type="datetimeFigureOut">
              <a:rPr lang="en-GB" smtClean="0"/>
              <a:t>11/02/2015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F83C62-2AA8-4CBA-B4E9-A5170372EBFB}" type="slidenum">
              <a:rPr lang="en-GB" smtClean="0"/>
              <a:t>‹#›</a:t>
            </a:fld>
            <a:endParaRPr lang="en-GB"/>
          </a:p>
        </p:txBody>
      </p:sp>
    </p:spTree>
    <p:extLst>
      <p:ext uri="{BB962C8B-B14F-4D97-AF65-F5344CB8AC3E}">
        <p14:creationId xmlns:p14="http://schemas.microsoft.com/office/powerpoint/2010/main" val="184806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3134FA8-A498-4728-92F1-FE9B099C41EB}" type="datetimeFigureOut">
              <a:rPr lang="en-GB" smtClean="0"/>
              <a:t>11/02/2015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F83C62-2AA8-4CBA-B4E9-A5170372EBFB}" type="slidenum">
              <a:rPr lang="en-GB" smtClean="0"/>
              <a:t>‹#›</a:t>
            </a:fld>
            <a:endParaRPr lang="en-GB"/>
          </a:p>
        </p:txBody>
      </p:sp>
    </p:spTree>
    <p:extLst>
      <p:ext uri="{BB962C8B-B14F-4D97-AF65-F5344CB8AC3E}">
        <p14:creationId xmlns:p14="http://schemas.microsoft.com/office/powerpoint/2010/main" val="2318183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134FA8-A498-4728-92F1-FE9B099C41EB}" type="datetimeFigureOut">
              <a:rPr lang="en-GB" smtClean="0"/>
              <a:t>11/02/2015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F83C62-2AA8-4CBA-B4E9-A5170372EBFB}" type="slidenum">
              <a:rPr lang="en-GB" smtClean="0"/>
              <a:t>‹#›</a:t>
            </a:fld>
            <a:endParaRPr lang="en-GB"/>
          </a:p>
        </p:txBody>
      </p:sp>
    </p:spTree>
    <p:extLst>
      <p:ext uri="{BB962C8B-B14F-4D97-AF65-F5344CB8AC3E}">
        <p14:creationId xmlns:p14="http://schemas.microsoft.com/office/powerpoint/2010/main" val="2151376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134FA8-A498-4728-92F1-FE9B099C41EB}" type="datetimeFigureOut">
              <a:rPr lang="en-GB" smtClean="0"/>
              <a:t>11/02/2015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F83C62-2AA8-4CBA-B4E9-A5170372EBFB}" type="slidenum">
              <a:rPr lang="en-GB" smtClean="0"/>
              <a:t>‹#›</a:t>
            </a:fld>
            <a:endParaRPr lang="en-GB"/>
          </a:p>
        </p:txBody>
      </p:sp>
    </p:spTree>
    <p:extLst>
      <p:ext uri="{BB962C8B-B14F-4D97-AF65-F5344CB8AC3E}">
        <p14:creationId xmlns:p14="http://schemas.microsoft.com/office/powerpoint/2010/main" val="1440565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134FA8-A498-4728-92F1-FE9B099C41EB}" type="datetimeFigureOut">
              <a:rPr lang="en-GB" smtClean="0"/>
              <a:t>11/02/2015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F83C62-2AA8-4CBA-B4E9-A5170372EBFB}" type="slidenum">
              <a:rPr lang="en-GB" smtClean="0"/>
              <a:t>‹#›</a:t>
            </a:fld>
            <a:endParaRPr lang="en-GB"/>
          </a:p>
        </p:txBody>
      </p:sp>
    </p:spTree>
    <p:extLst>
      <p:ext uri="{BB962C8B-B14F-4D97-AF65-F5344CB8AC3E}">
        <p14:creationId xmlns:p14="http://schemas.microsoft.com/office/powerpoint/2010/main" val="368793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134FA8-A498-4728-92F1-FE9B099C41EB}" type="datetimeFigureOut">
              <a:rPr lang="en-GB" smtClean="0"/>
              <a:t>11/02/2015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83C62-2AA8-4CBA-B4E9-A5170372EBFB}" type="slidenum">
              <a:rPr lang="en-GB" smtClean="0"/>
              <a:t>‹#›</a:t>
            </a:fld>
            <a:endParaRPr lang="en-GB"/>
          </a:p>
        </p:txBody>
      </p:sp>
    </p:spTree>
    <p:extLst>
      <p:ext uri="{BB962C8B-B14F-4D97-AF65-F5344CB8AC3E}">
        <p14:creationId xmlns:p14="http://schemas.microsoft.com/office/powerpoint/2010/main" val="1173751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929063" y="1124744"/>
            <a:ext cx="1285875" cy="904875"/>
          </a:xfrm>
          <a:prstGeom prst="rect">
            <a:avLst/>
          </a:prstGeom>
          <a:solidFill>
            <a:srgbClr val="FFFFFF"/>
          </a:solidFill>
          <a:ln w="9525">
            <a:solidFill>
              <a:srgbClr val="000000"/>
            </a:solidFill>
            <a:miter lim="800000"/>
            <a:headEnd/>
            <a:tailEnd/>
          </a:ln>
        </p:spPr>
      </p:pic>
      <p:sp>
        <p:nvSpPr>
          <p:cNvPr id="5" name="TextBox 4"/>
          <p:cNvSpPr txBox="1"/>
          <p:nvPr/>
        </p:nvSpPr>
        <p:spPr>
          <a:xfrm>
            <a:off x="1367644" y="2924944"/>
            <a:ext cx="6408712" cy="1569660"/>
          </a:xfrm>
          <a:prstGeom prst="rect">
            <a:avLst/>
          </a:prstGeom>
          <a:noFill/>
        </p:spPr>
        <p:txBody>
          <a:bodyPr wrap="square" rtlCol="0">
            <a:spAutoFit/>
          </a:bodyPr>
          <a:lstStyle/>
          <a:p>
            <a:pPr algn="ctr"/>
            <a:r>
              <a:rPr lang="en-GB" sz="9600" dirty="0" smtClean="0">
                <a:latin typeface="Times New Roman" pitchFamily="18" charset="0"/>
                <a:cs typeface="Times New Roman" pitchFamily="18" charset="0"/>
              </a:rPr>
              <a:t>Farm Boy</a:t>
            </a:r>
            <a:endParaRPr lang="en-GB" sz="9600" dirty="0">
              <a:latin typeface="Times New Roman" pitchFamily="18" charset="0"/>
              <a:cs typeface="Times New Roman" pitchFamily="18" charset="0"/>
            </a:endParaRPr>
          </a:p>
        </p:txBody>
      </p:sp>
    </p:spTree>
    <p:extLst>
      <p:ext uri="{BB962C8B-B14F-4D97-AF65-F5344CB8AC3E}">
        <p14:creationId xmlns:p14="http://schemas.microsoft.com/office/powerpoint/2010/main" val="3330476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lymeregisgolfclub.co.uk/img/lymeregis/history/history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1214437"/>
            <a:ext cx="6286500" cy="442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783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rememberfileybutlins.co.uk/30s40s/images/6%20horse%20ploughing%20fie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25" y="1752600"/>
            <a:ext cx="5238750" cy="3352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209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calemodelhorsedrawnvehicle.co.uk/(Ploughs)_files/Ransomes%20Plough.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09" y="2031447"/>
            <a:ext cx="8517582" cy="27951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75656" y="4581128"/>
            <a:ext cx="1512168" cy="369332"/>
          </a:xfrm>
          <a:prstGeom prst="rect">
            <a:avLst/>
          </a:prstGeom>
          <a:noFill/>
          <a:ln>
            <a:solidFill>
              <a:schemeClr val="accent1"/>
            </a:solidFill>
          </a:ln>
        </p:spPr>
        <p:txBody>
          <a:bodyPr wrap="square" rtlCol="0">
            <a:spAutoFit/>
          </a:bodyPr>
          <a:lstStyle/>
          <a:p>
            <a:pPr algn="ctr"/>
            <a:r>
              <a:rPr lang="en-GB" dirty="0" smtClean="0"/>
              <a:t>Mould Board</a:t>
            </a:r>
            <a:endParaRPr lang="en-GB" dirty="0"/>
          </a:p>
        </p:txBody>
      </p:sp>
      <p:sp>
        <p:nvSpPr>
          <p:cNvPr id="4" name="TextBox 3"/>
          <p:cNvSpPr txBox="1"/>
          <p:nvPr/>
        </p:nvSpPr>
        <p:spPr>
          <a:xfrm>
            <a:off x="4427984" y="5085184"/>
            <a:ext cx="1512168" cy="369332"/>
          </a:xfrm>
          <a:prstGeom prst="rect">
            <a:avLst/>
          </a:prstGeom>
          <a:noFill/>
          <a:ln>
            <a:solidFill>
              <a:schemeClr val="accent1"/>
            </a:solidFill>
          </a:ln>
        </p:spPr>
        <p:txBody>
          <a:bodyPr wrap="square" rtlCol="0">
            <a:spAutoFit/>
          </a:bodyPr>
          <a:lstStyle/>
          <a:p>
            <a:pPr algn="ctr"/>
            <a:r>
              <a:rPr lang="en-GB" dirty="0" smtClean="0"/>
              <a:t>Plough Share</a:t>
            </a:r>
            <a:endParaRPr lang="en-GB" dirty="0"/>
          </a:p>
        </p:txBody>
      </p:sp>
      <p:sp>
        <p:nvSpPr>
          <p:cNvPr id="5" name="TextBox 4"/>
          <p:cNvSpPr txBox="1"/>
          <p:nvPr/>
        </p:nvSpPr>
        <p:spPr>
          <a:xfrm>
            <a:off x="3563888" y="2348880"/>
            <a:ext cx="1620180" cy="369332"/>
          </a:xfrm>
          <a:prstGeom prst="rect">
            <a:avLst/>
          </a:prstGeom>
          <a:noFill/>
          <a:ln>
            <a:solidFill>
              <a:schemeClr val="accent1"/>
            </a:solidFill>
          </a:ln>
        </p:spPr>
        <p:txBody>
          <a:bodyPr wrap="square" rtlCol="0">
            <a:spAutoFit/>
          </a:bodyPr>
          <a:lstStyle/>
          <a:p>
            <a:pPr algn="ctr"/>
            <a:r>
              <a:rPr lang="en-GB" dirty="0" smtClean="0"/>
              <a:t>Knife Coulter</a:t>
            </a:r>
            <a:endParaRPr lang="en-GB" dirty="0"/>
          </a:p>
        </p:txBody>
      </p:sp>
      <p:sp>
        <p:nvSpPr>
          <p:cNvPr id="6" name="TextBox 5"/>
          <p:cNvSpPr txBox="1"/>
          <p:nvPr/>
        </p:nvSpPr>
        <p:spPr>
          <a:xfrm>
            <a:off x="6948264" y="5085184"/>
            <a:ext cx="1882527" cy="369332"/>
          </a:xfrm>
          <a:prstGeom prst="rect">
            <a:avLst/>
          </a:prstGeom>
          <a:noFill/>
          <a:ln>
            <a:solidFill>
              <a:schemeClr val="accent1"/>
            </a:solidFill>
          </a:ln>
        </p:spPr>
        <p:txBody>
          <a:bodyPr wrap="square" rtlCol="0">
            <a:spAutoFit/>
          </a:bodyPr>
          <a:lstStyle/>
          <a:p>
            <a:pPr algn="ctr"/>
            <a:r>
              <a:rPr lang="en-GB" dirty="0" smtClean="0"/>
              <a:t>Furrow Wheel</a:t>
            </a:r>
            <a:endParaRPr lang="en-GB" dirty="0"/>
          </a:p>
        </p:txBody>
      </p:sp>
      <p:sp>
        <p:nvSpPr>
          <p:cNvPr id="7" name="TextBox 6"/>
          <p:cNvSpPr txBox="1"/>
          <p:nvPr/>
        </p:nvSpPr>
        <p:spPr>
          <a:xfrm>
            <a:off x="7092280" y="2031447"/>
            <a:ext cx="1440160" cy="369332"/>
          </a:xfrm>
          <a:prstGeom prst="rect">
            <a:avLst/>
          </a:prstGeom>
          <a:noFill/>
          <a:ln>
            <a:solidFill>
              <a:schemeClr val="accent1"/>
            </a:solidFill>
          </a:ln>
        </p:spPr>
        <p:txBody>
          <a:bodyPr wrap="square" rtlCol="0">
            <a:spAutoFit/>
          </a:bodyPr>
          <a:lstStyle/>
          <a:p>
            <a:pPr algn="ctr"/>
            <a:r>
              <a:rPr lang="en-GB" dirty="0" smtClean="0"/>
              <a:t>Land Wheel</a:t>
            </a:r>
            <a:endParaRPr lang="en-GB" dirty="0"/>
          </a:p>
        </p:txBody>
      </p:sp>
      <p:cxnSp>
        <p:nvCxnSpPr>
          <p:cNvPr id="9" name="Straight Connector 8"/>
          <p:cNvCxnSpPr>
            <a:stCxn id="2" idx="3"/>
          </p:cNvCxnSpPr>
          <p:nvPr/>
        </p:nvCxnSpPr>
        <p:spPr>
          <a:xfrm flipV="1">
            <a:off x="2987824" y="4365104"/>
            <a:ext cx="792088" cy="4006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4" idx="0"/>
          </p:cNvCxnSpPr>
          <p:nvPr/>
        </p:nvCxnSpPr>
        <p:spPr>
          <a:xfrm flipV="1">
            <a:off x="5184068" y="4509120"/>
            <a:ext cx="90010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0"/>
          </p:cNvCxnSpPr>
          <p:nvPr/>
        </p:nvCxnSpPr>
        <p:spPr>
          <a:xfrm flipH="1" flipV="1">
            <a:off x="7380312" y="4509120"/>
            <a:ext cx="509216"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7" idx="2"/>
          </p:cNvCxnSpPr>
          <p:nvPr/>
        </p:nvCxnSpPr>
        <p:spPr>
          <a:xfrm>
            <a:off x="7812360" y="2400779"/>
            <a:ext cx="144016" cy="16042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p:cNvCxnSpPr>
          <p:nvPr/>
        </p:nvCxnSpPr>
        <p:spPr>
          <a:xfrm>
            <a:off x="4373978" y="2718212"/>
            <a:ext cx="1566174" cy="128685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2169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tldrapush.files.wordpress.com/2011/03/harvest-time-on-the-farm-1920s.jpg"/>
          <p:cNvSpPr>
            <a:spLocks noChangeAspect="1" noChangeArrowheads="1"/>
          </p:cNvSpPr>
          <p:nvPr/>
        </p:nvSpPr>
        <p:spPr bwMode="auto">
          <a:xfrm>
            <a:off x="63500" y="-136525"/>
            <a:ext cx="6934200" cy="4010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http://tldrapush.files.wordpress.com/2011/03/harvest-time-on-the-farm-1920s.jpg"/>
          <p:cNvSpPr>
            <a:spLocks noChangeAspect="1" noChangeArrowheads="1"/>
          </p:cNvSpPr>
          <p:nvPr/>
        </p:nvSpPr>
        <p:spPr bwMode="auto">
          <a:xfrm>
            <a:off x="215900" y="15875"/>
            <a:ext cx="6934200" cy="4010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8" name="Picture 6" descr="http://tldrapush.files.wordpress.com/2011/03/harvest-time-on-the-farm-1920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4900" y="1423987"/>
            <a:ext cx="6934200" cy="4010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308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gallery.nen.gov.uk/assets/0807/0000/0032/horse_and_cart_m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38250"/>
            <a:ext cx="6096000" cy="4381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454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lymeregisgolfclub.co.uk/img/lymeregis/history/history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1214437"/>
            <a:ext cx="6286500" cy="4429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624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Description: C:\Users\The Kavanaghs\Downloads\DSCF01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8696" y="1394532"/>
            <a:ext cx="5426608" cy="4068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324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Description: C:\Users\The Kavanaghs\Downloads\DSCF01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8696" y="1394532"/>
            <a:ext cx="5426608" cy="4068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867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Description: C:\Users\The Kavanaghs\Downloads\DSCF01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1272" y="1898838"/>
            <a:ext cx="4081456" cy="30603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23728" y="1093386"/>
            <a:ext cx="792088" cy="369332"/>
          </a:xfrm>
          <a:prstGeom prst="rect">
            <a:avLst/>
          </a:prstGeom>
          <a:noFill/>
          <a:ln>
            <a:solidFill>
              <a:schemeClr val="accent1"/>
            </a:solidFill>
          </a:ln>
        </p:spPr>
        <p:txBody>
          <a:bodyPr wrap="square" rtlCol="0">
            <a:spAutoFit/>
          </a:bodyPr>
          <a:lstStyle/>
          <a:p>
            <a:pPr algn="ctr"/>
            <a:r>
              <a:rPr lang="en-GB" dirty="0" smtClean="0"/>
              <a:t>Collar</a:t>
            </a:r>
            <a:endParaRPr lang="en-GB" dirty="0"/>
          </a:p>
        </p:txBody>
      </p:sp>
      <p:sp>
        <p:nvSpPr>
          <p:cNvPr id="3" name="TextBox 2"/>
          <p:cNvSpPr txBox="1"/>
          <p:nvPr/>
        </p:nvSpPr>
        <p:spPr>
          <a:xfrm>
            <a:off x="3635896" y="1278052"/>
            <a:ext cx="936104" cy="369332"/>
          </a:xfrm>
          <a:prstGeom prst="rect">
            <a:avLst/>
          </a:prstGeom>
          <a:noFill/>
          <a:ln>
            <a:solidFill>
              <a:schemeClr val="accent1"/>
            </a:solidFill>
          </a:ln>
        </p:spPr>
        <p:txBody>
          <a:bodyPr wrap="square" rtlCol="0">
            <a:spAutoFit/>
          </a:bodyPr>
          <a:lstStyle/>
          <a:p>
            <a:pPr algn="ctr"/>
            <a:r>
              <a:rPr lang="en-GB" dirty="0" smtClean="0"/>
              <a:t>Hames</a:t>
            </a:r>
            <a:endParaRPr lang="en-GB" dirty="0"/>
          </a:p>
        </p:txBody>
      </p:sp>
      <p:sp>
        <p:nvSpPr>
          <p:cNvPr id="4" name="TextBox 3"/>
          <p:cNvSpPr txBox="1"/>
          <p:nvPr/>
        </p:nvSpPr>
        <p:spPr>
          <a:xfrm>
            <a:off x="1187624" y="2204864"/>
            <a:ext cx="1152128" cy="369332"/>
          </a:xfrm>
          <a:prstGeom prst="rect">
            <a:avLst/>
          </a:prstGeom>
          <a:noFill/>
          <a:ln>
            <a:solidFill>
              <a:schemeClr val="accent1"/>
            </a:solidFill>
          </a:ln>
        </p:spPr>
        <p:txBody>
          <a:bodyPr wrap="square" rtlCol="0">
            <a:spAutoFit/>
          </a:bodyPr>
          <a:lstStyle/>
          <a:p>
            <a:pPr algn="ctr"/>
            <a:r>
              <a:rPr lang="en-GB" dirty="0" smtClean="0"/>
              <a:t>Blinkers</a:t>
            </a:r>
            <a:endParaRPr lang="en-GB" dirty="0"/>
          </a:p>
        </p:txBody>
      </p:sp>
      <p:sp>
        <p:nvSpPr>
          <p:cNvPr id="5" name="TextBox 4"/>
          <p:cNvSpPr txBox="1"/>
          <p:nvPr/>
        </p:nvSpPr>
        <p:spPr>
          <a:xfrm>
            <a:off x="1187624" y="3645024"/>
            <a:ext cx="792088" cy="369332"/>
          </a:xfrm>
          <a:prstGeom prst="rect">
            <a:avLst/>
          </a:prstGeom>
          <a:noFill/>
          <a:ln>
            <a:solidFill>
              <a:schemeClr val="accent1"/>
            </a:solidFill>
          </a:ln>
        </p:spPr>
        <p:txBody>
          <a:bodyPr wrap="square" rtlCol="0">
            <a:spAutoFit/>
          </a:bodyPr>
          <a:lstStyle/>
          <a:p>
            <a:pPr algn="ctr"/>
            <a:r>
              <a:rPr lang="en-GB" dirty="0" smtClean="0"/>
              <a:t>Bridle</a:t>
            </a:r>
            <a:endParaRPr lang="en-GB" dirty="0"/>
          </a:p>
        </p:txBody>
      </p:sp>
      <p:sp>
        <p:nvSpPr>
          <p:cNvPr id="6" name="TextBox 5"/>
          <p:cNvSpPr txBox="1"/>
          <p:nvPr/>
        </p:nvSpPr>
        <p:spPr>
          <a:xfrm>
            <a:off x="4427984" y="5373216"/>
            <a:ext cx="1224136" cy="369332"/>
          </a:xfrm>
          <a:prstGeom prst="rect">
            <a:avLst/>
          </a:prstGeom>
          <a:noFill/>
          <a:ln>
            <a:solidFill>
              <a:schemeClr val="accent1"/>
            </a:solidFill>
          </a:ln>
        </p:spPr>
        <p:txBody>
          <a:bodyPr wrap="square" rtlCol="0">
            <a:spAutoFit/>
          </a:bodyPr>
          <a:lstStyle/>
          <a:p>
            <a:pPr algn="ctr"/>
            <a:r>
              <a:rPr lang="en-GB" dirty="0" smtClean="0"/>
              <a:t>Back strap</a:t>
            </a:r>
            <a:endParaRPr lang="en-GB" dirty="0"/>
          </a:p>
        </p:txBody>
      </p:sp>
      <p:sp>
        <p:nvSpPr>
          <p:cNvPr id="7" name="TextBox 6"/>
          <p:cNvSpPr txBox="1"/>
          <p:nvPr/>
        </p:nvSpPr>
        <p:spPr>
          <a:xfrm>
            <a:off x="6804248" y="3429000"/>
            <a:ext cx="1296144" cy="369332"/>
          </a:xfrm>
          <a:prstGeom prst="rect">
            <a:avLst/>
          </a:prstGeom>
          <a:noFill/>
          <a:ln>
            <a:solidFill>
              <a:schemeClr val="accent1"/>
            </a:solidFill>
          </a:ln>
        </p:spPr>
        <p:txBody>
          <a:bodyPr wrap="square" rtlCol="0">
            <a:spAutoFit/>
          </a:bodyPr>
          <a:lstStyle/>
          <a:p>
            <a:pPr algn="ctr"/>
            <a:r>
              <a:rPr lang="en-GB" dirty="0" smtClean="0"/>
              <a:t>Swingletree</a:t>
            </a:r>
            <a:endParaRPr lang="en-GB" dirty="0"/>
          </a:p>
        </p:txBody>
      </p:sp>
      <p:cxnSp>
        <p:nvCxnSpPr>
          <p:cNvPr id="9" name="Straight Connector 8"/>
          <p:cNvCxnSpPr>
            <a:stCxn id="3" idx="2"/>
          </p:cNvCxnSpPr>
          <p:nvPr/>
        </p:nvCxnSpPr>
        <p:spPr>
          <a:xfrm>
            <a:off x="4103948" y="1647384"/>
            <a:ext cx="612068" cy="9268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2" idx="2"/>
          </p:cNvCxnSpPr>
          <p:nvPr/>
        </p:nvCxnSpPr>
        <p:spPr>
          <a:xfrm>
            <a:off x="2519772" y="1462718"/>
            <a:ext cx="2052228" cy="14622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4" idx="2"/>
          </p:cNvCxnSpPr>
          <p:nvPr/>
        </p:nvCxnSpPr>
        <p:spPr>
          <a:xfrm>
            <a:off x="1763688" y="2574196"/>
            <a:ext cx="2340260" cy="3507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5" idx="3"/>
          </p:cNvCxnSpPr>
          <p:nvPr/>
        </p:nvCxnSpPr>
        <p:spPr>
          <a:xfrm flipV="1">
            <a:off x="1979712" y="3140968"/>
            <a:ext cx="1440160" cy="68872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 idx="0"/>
          </p:cNvCxnSpPr>
          <p:nvPr/>
        </p:nvCxnSpPr>
        <p:spPr>
          <a:xfrm flipV="1">
            <a:off x="5040052" y="3284984"/>
            <a:ext cx="0" cy="20882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 idx="1"/>
          </p:cNvCxnSpPr>
          <p:nvPr/>
        </p:nvCxnSpPr>
        <p:spPr>
          <a:xfrm flipH="1">
            <a:off x="5652120" y="3613666"/>
            <a:ext cx="1152128" cy="2160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5091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1416</Words>
  <Application>Microsoft Office PowerPoint</Application>
  <PresentationFormat>On-screen Show (4:3)</PresentationFormat>
  <Paragraphs>106</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Kavanaghs</dc:creator>
  <cp:lastModifiedBy>The Kavanaghs</cp:lastModifiedBy>
  <cp:revision>34</cp:revision>
  <dcterms:created xsi:type="dcterms:W3CDTF">2012-03-28T09:12:20Z</dcterms:created>
  <dcterms:modified xsi:type="dcterms:W3CDTF">2015-02-11T13:50:03Z</dcterms:modified>
</cp:coreProperties>
</file>