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17A"/>
    <a:srgbClr val="008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20F04-CEF1-4A0F-B58C-E56D68CAFCF2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D7909-7666-4014-A97E-02706930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0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5EAE-46BD-48D2-9CFE-8A6ECA6E5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7DB0A-0C30-4557-A4B4-781717ACC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FF70-8FE8-409D-A6B6-AA719784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F20D-CA59-4202-AC9C-54072EB8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083F8-C103-498C-9479-92A77810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8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BACE-6DBE-431C-9C4E-9CEF7D4D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0868F-C253-4E58-B337-58E70B5B1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5C623-B882-428F-9950-D90E5E24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5F38D-5979-4C1C-924C-448D1016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2CE73-9014-4605-91C1-33989B63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D8998-439D-42E6-86AD-19374F6ED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63997-393B-486C-A2F7-EE440ABA9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91821-6038-4488-BCA4-5A8C3BAC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D95FC-3AF7-4A06-92A1-5B737765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BE1E-22F1-4A13-BE6B-2A0F1363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1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55C2-A0EF-4FA6-B729-6093D9B5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127E-A809-4983-968E-80B23754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04641-8FF8-44F7-8AFB-4773C7F5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593D-EC23-492E-8BA0-BC2FDFA7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F9A6A-C911-4E8F-96AB-23EC4B42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6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C85D-02A0-47E0-B038-4768A531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F532B-4A39-4AAE-B480-4B790DE9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55B77-5093-45BC-A6E8-A2E9F305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390F-8469-47D9-A51D-22013EFF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5C591-DB35-4046-986C-556D9F55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F2D5-0EE8-4AB3-80A0-6FE3F37D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7618-7BF2-4D6A-AAFA-B219EAFE8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FBE47-82E0-40FA-9A14-129BD789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88A94-6CC7-4B5E-AA50-0E388334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09393-DD63-42DF-A669-D6CB67AC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F6FBE-3970-4D5C-A8DB-2D76D3DA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E073-D3B1-4E3D-80FB-674ADDD7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5357-F734-43D8-873B-7B5F68CD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88A2E-F9BC-41CD-90F8-6751ED190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2366C-EDF1-43DF-BFCB-DE8742F0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376DFC-660F-4663-8E90-CCB0D4B88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4CE3A-B852-420A-A0E6-54AF1444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098B0-FB68-46E6-B446-7A3E660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1513B-0348-4D6F-A00C-7AECF765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1D39-74A2-49B1-92D3-FF3977E0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F4175-F322-42CA-9C14-46C967677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F71F-445F-48BD-B737-BAF370BC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3AAE3-FEE2-46C5-97D9-5F622F8A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DFBE0-1613-4C74-8BC3-2D0BCCA3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BC556-A990-4867-8C03-AB890FCA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4F18-3606-4CF9-94B3-10F9A1DB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61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481C-D31E-4D43-A5FD-0F4398D8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4858-BE86-40EE-8778-0C616088F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FC712-5015-4A99-A8A9-C26D1B67C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4C658-7280-4977-881C-693DED54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A22E0-436C-4B98-9500-F72A1141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E27A-12FA-4B76-A9D2-78DFCD64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5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9D2B-845F-4B86-A75F-8B25A637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26580-B20D-4DF6-8CC7-C603D0C6C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550C6-E7C1-47D1-B2CE-1834B145C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57CD-982E-44A1-8BE5-3EFDF4FB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6AAE3-6875-4AC6-BB63-9C0B9579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CB073-2F47-4511-A9B1-5B4D275C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89C7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17C8-F881-4B9A-BB70-7A703A2D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F10-828D-485C-B68E-22A75E96C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0E729-FFD2-4D99-BA32-40C33BBDA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C4237-9A2F-42C5-A117-47154E168781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07AE-3726-459D-ABA6-A244F53E5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A727-4824-4FD4-8A36-CF3057B75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9153-346E-4EC2-8C9E-E05024609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ropshire.gov.uk/the-send-local-offe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ropshire.gov.uk/the-send-local-off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hropshire.gov.uk/the-send-local-off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ropshire.gov.uk/the-send-local-off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ropshire.gov.uk/the-send-local-off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.gov.uk/the-send-local-offer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nitor, game, holding, woman&#10;&#10;Description automatically generated">
            <a:extLst>
              <a:ext uri="{FF2B5EF4-FFF2-40B4-BE49-F238E27FC236}">
                <a16:creationId xmlns:a16="http://schemas.microsoft.com/office/drawing/2014/main" id="{BAAADFCC-3DF4-4495-B11C-AFB2978EC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8342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12C6095-0AFC-412A-96DB-E260EF792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421" y="3726655"/>
            <a:ext cx="11563643" cy="2181775"/>
          </a:xfrm>
        </p:spPr>
        <p:txBody>
          <a:bodyPr anchor="ctr"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Shropshire’s SEND Local Offer </a:t>
            </a:r>
          </a:p>
          <a:p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can it help children, young people and families?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DC933-E457-4633-8C0A-DC5538062D24}"/>
              </a:ext>
            </a:extLst>
          </p:cNvPr>
          <p:cNvSpPr/>
          <p:nvPr/>
        </p:nvSpPr>
        <p:spPr>
          <a:xfrm>
            <a:off x="0" y="6210300"/>
            <a:ext cx="12192000" cy="647700"/>
          </a:xfrm>
          <a:prstGeom prst="rect">
            <a:avLst/>
          </a:prstGeom>
          <a:solidFill>
            <a:srgbClr val="0089C7"/>
          </a:solidFill>
          <a:ln>
            <a:solidFill>
              <a:srgbClr val="008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2AF05-0438-4D6E-91D8-2FA911C2E013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7" y="423082"/>
            <a:ext cx="11326260" cy="1971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8" y="557509"/>
            <a:ext cx="1653428" cy="1653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EA4C-E3D4-427B-B8C4-90E9E145F60C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Support </a:t>
            </a:r>
            <a:r>
              <a:rPr lang="en-GB" sz="4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906" y="582853"/>
            <a:ext cx="2711667" cy="169479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BF745-FFAA-4C25-B2FD-0E92C07F6E88}"/>
              </a:ext>
            </a:extLst>
          </p:cNvPr>
          <p:cNvSpPr txBox="1"/>
          <p:nvPr/>
        </p:nvSpPr>
        <p:spPr>
          <a:xfrm>
            <a:off x="21946" y="2624934"/>
            <a:ext cx="589570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Information, Advice and Support Service (IASS)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information about IASS, what they offer and how you can contact them.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BD591B-E742-435E-BDEF-E501FF12A599}"/>
              </a:ext>
            </a:extLst>
          </p:cNvPr>
          <p:cNvSpPr txBox="1"/>
          <p:nvPr/>
        </p:nvSpPr>
        <p:spPr>
          <a:xfrm>
            <a:off x="0" y="3699293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Shropshire Parent and Carer Council (PACC) 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about PACC and how to contact them.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0CC30-2693-4B7B-8833-80DA0DCE698C}"/>
              </a:ext>
            </a:extLst>
          </p:cNvPr>
          <p:cNvSpPr txBox="1"/>
          <p:nvPr/>
        </p:nvSpPr>
        <p:spPr>
          <a:xfrm>
            <a:off x="0" y="4514581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Citizens Advice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introduction to the Citizen’s Advice Service and the assistance it offers families.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DCA78-A276-4D87-8E13-5DC17481A325}"/>
              </a:ext>
            </a:extLst>
          </p:cNvPr>
          <p:cNvSpPr txBox="1"/>
          <p:nvPr/>
        </p:nvSpPr>
        <p:spPr>
          <a:xfrm>
            <a:off x="-3453" y="5347050"/>
            <a:ext cx="589570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Autism West Midlands (AWM)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different financial support available to eligible young people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D2CE9-D144-462F-B763-53C3E56DCAD4}"/>
              </a:ext>
            </a:extLst>
          </p:cNvPr>
          <p:cNvSpPr txBox="1"/>
          <p:nvPr/>
        </p:nvSpPr>
        <p:spPr>
          <a:xfrm>
            <a:off x="6296298" y="2669280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to keep my child safe online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useful links to resources that promote online safety.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3E3A6-C5EE-4483-8AAE-9C4734FDEBB2}"/>
              </a:ext>
            </a:extLst>
          </p:cNvPr>
          <p:cNvSpPr txBox="1"/>
          <p:nvPr/>
        </p:nvSpPr>
        <p:spPr>
          <a:xfrm>
            <a:off x="6296298" y="3590480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support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different financial support available to eligible young people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91C8CC-DC22-4F2D-8EC7-2ACEF5B07B5A}"/>
              </a:ext>
            </a:extLst>
          </p:cNvPr>
          <p:cNvSpPr txBox="1"/>
          <p:nvPr/>
        </p:nvSpPr>
        <p:spPr>
          <a:xfrm>
            <a:off x="6296300" y="4514580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Support Groups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parent carer run support groups to chat and share experiences.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937514-27D1-445A-BA79-812FF309F5FC}"/>
              </a:ext>
            </a:extLst>
          </p:cNvPr>
          <p:cNvSpPr txBox="1"/>
          <p:nvPr/>
        </p:nvSpPr>
        <p:spPr>
          <a:xfrm>
            <a:off x="6296298" y="5409293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Information Directory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lots of services / organisations that offer support.</a:t>
            </a:r>
          </a:p>
        </p:txBody>
      </p:sp>
    </p:spTree>
    <p:extLst>
      <p:ext uri="{BB962C8B-B14F-4D97-AF65-F5344CB8AC3E}">
        <p14:creationId xmlns:p14="http://schemas.microsoft.com/office/powerpoint/2010/main" val="42128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7" y="423082"/>
            <a:ext cx="11326260" cy="1971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8" y="557509"/>
            <a:ext cx="1653428" cy="1653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EA4C-E3D4-427B-B8C4-90E9E145F60C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Years </a:t>
            </a:r>
            <a:r>
              <a:rPr lang="en-GB" sz="4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7208"/>
          <a:stretch/>
        </p:blipFill>
        <p:spPr>
          <a:xfrm>
            <a:off x="9040564" y="423082"/>
            <a:ext cx="2060573" cy="19497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548A2F-A671-4D71-B1A0-CEF3573BB993}"/>
              </a:ext>
            </a:extLst>
          </p:cNvPr>
          <p:cNvSpPr txBox="1"/>
          <p:nvPr/>
        </p:nvSpPr>
        <p:spPr>
          <a:xfrm>
            <a:off x="0" y="2666005"/>
            <a:ext cx="5895702" cy="1200329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Years Provision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Early years provision in Shropshire is provided by both maintained nurseries and private, voluntary and independent early years provision including childminders.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0E277-DE7D-46C3-AE61-39BE50F44350}"/>
              </a:ext>
            </a:extLst>
          </p:cNvPr>
          <p:cNvSpPr txBox="1"/>
          <p:nvPr/>
        </p:nvSpPr>
        <p:spPr>
          <a:xfrm>
            <a:off x="0" y="4018294"/>
            <a:ext cx="5895702" cy="1200329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Nursery Entitlement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All children are entitled to 15 hours free nursery education from the term after their third birthday. Find out more about the eligibility criteria for two year olds.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320B4-AFBF-4DA8-AC6C-4865FAD65794}"/>
              </a:ext>
            </a:extLst>
          </p:cNvPr>
          <p:cNvSpPr txBox="1"/>
          <p:nvPr/>
        </p:nvSpPr>
        <p:spPr>
          <a:xfrm>
            <a:off x="0" y="5370583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Concerned about your child’s development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who to talk to and what you can do to check developmental milestones.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A36903-5768-4F75-9B99-C8F86472CD3E}"/>
              </a:ext>
            </a:extLst>
          </p:cNvPr>
          <p:cNvSpPr txBox="1"/>
          <p:nvPr/>
        </p:nvSpPr>
        <p:spPr>
          <a:xfrm>
            <a:off x="6296300" y="2666005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Graduated Approach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are the four stages of this process and what a setting should do at each stage.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3614C0-3A83-41BC-89D0-11CE2CAD7AA9}"/>
              </a:ext>
            </a:extLst>
          </p:cNvPr>
          <p:cNvSpPr txBox="1"/>
          <p:nvPr/>
        </p:nvSpPr>
        <p:spPr>
          <a:xfrm>
            <a:off x="6296300" y="3810792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Support for 0 – 6 year olds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Links to the support available.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5EFD3-0C43-4BEB-ABDF-E7C5FFBE05CF}"/>
              </a:ext>
            </a:extLst>
          </p:cNvPr>
          <p:cNvSpPr txBox="1"/>
          <p:nvPr/>
        </p:nvSpPr>
        <p:spPr>
          <a:xfrm>
            <a:off x="6296298" y="4681972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Providers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Discover what a preferred provider is and how you can request a copy of the list.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869EA-E992-40D4-9144-5528256214CF}"/>
              </a:ext>
            </a:extLst>
          </p:cNvPr>
          <p:cNvSpPr txBox="1"/>
          <p:nvPr/>
        </p:nvSpPr>
        <p:spPr>
          <a:xfrm>
            <a:off x="6296298" y="5497610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childcare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More information about the entitlement for 30 hours free childcare.</a:t>
            </a:r>
          </a:p>
        </p:txBody>
      </p:sp>
    </p:spTree>
    <p:extLst>
      <p:ext uri="{BB962C8B-B14F-4D97-AF65-F5344CB8AC3E}">
        <p14:creationId xmlns:p14="http://schemas.microsoft.com/office/powerpoint/2010/main" val="13675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7" y="423082"/>
            <a:ext cx="11326260" cy="1971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8" y="557509"/>
            <a:ext cx="1653428" cy="1653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EA4C-E3D4-427B-B8C4-90E9E145F60C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support </a:t>
            </a:r>
            <a:r>
              <a:rPr lang="en-GB" sz="4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r="15571"/>
          <a:stretch/>
        </p:blipFill>
        <p:spPr>
          <a:xfrm>
            <a:off x="9126868" y="397891"/>
            <a:ext cx="2007983" cy="19965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35AD-C6C4-46F0-B4E4-000C77B43F50}"/>
              </a:ext>
            </a:extLst>
          </p:cNvPr>
          <p:cNvSpPr txBox="1"/>
          <p:nvPr/>
        </p:nvSpPr>
        <p:spPr>
          <a:xfrm>
            <a:off x="0" y="2893767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42D47-FA8E-400C-BCD9-5D30FC53D5B9}"/>
              </a:ext>
            </a:extLst>
          </p:cNvPr>
          <p:cNvSpPr txBox="1"/>
          <p:nvPr/>
        </p:nvSpPr>
        <p:spPr>
          <a:xfrm>
            <a:off x="6296298" y="3682502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Transport Support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77777-267A-4069-9304-BF82BFCF6C2E}"/>
              </a:ext>
            </a:extLst>
          </p:cNvPr>
          <p:cNvSpPr txBox="1"/>
          <p:nvPr/>
        </p:nvSpPr>
        <p:spPr>
          <a:xfrm>
            <a:off x="6296298" y="2896934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Budgets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9F91F-92AF-4122-B8D9-7523244B12E9}"/>
              </a:ext>
            </a:extLst>
          </p:cNvPr>
          <p:cNvSpPr txBox="1"/>
          <p:nvPr/>
        </p:nvSpPr>
        <p:spPr>
          <a:xfrm>
            <a:off x="0" y="4530874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Independence Payments (PIP)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21DE6-4571-449A-971F-44D26A0F51B8}"/>
              </a:ext>
            </a:extLst>
          </p:cNvPr>
          <p:cNvSpPr txBox="1"/>
          <p:nvPr/>
        </p:nvSpPr>
        <p:spPr>
          <a:xfrm>
            <a:off x="0" y="3682502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Living Allowance (DLA)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D6540-246B-4625-8906-893358FF1F73}"/>
              </a:ext>
            </a:extLst>
          </p:cNvPr>
          <p:cNvSpPr txBox="1"/>
          <p:nvPr/>
        </p:nvSpPr>
        <p:spPr>
          <a:xfrm>
            <a:off x="6296298" y="4530874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Carer’s Allowance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F072FF-4909-4467-93B6-B219A278C8ED}"/>
              </a:ext>
            </a:extLst>
          </p:cNvPr>
          <p:cNvSpPr txBox="1"/>
          <p:nvPr/>
        </p:nvSpPr>
        <p:spPr>
          <a:xfrm>
            <a:off x="0" y="5352130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Fund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D0C914-BD9F-428C-9DB1-ECD1C2DE047E}"/>
              </a:ext>
            </a:extLst>
          </p:cNvPr>
          <p:cNvSpPr txBox="1"/>
          <p:nvPr/>
        </p:nvSpPr>
        <p:spPr>
          <a:xfrm>
            <a:off x="6296298" y="5342887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Work Fund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7" y="423082"/>
            <a:ext cx="11326260" cy="1971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8" y="557509"/>
            <a:ext cx="1653428" cy="1653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EA4C-E3D4-427B-B8C4-90E9E145F60C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and Transport </a:t>
            </a:r>
            <a:r>
              <a:rPr lang="en-GB" sz="4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r="12479"/>
          <a:stretch/>
        </p:blipFill>
        <p:spPr>
          <a:xfrm>
            <a:off x="8723670" y="450428"/>
            <a:ext cx="2396614" cy="19166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EE423-C763-49D9-A420-D616B2295009}"/>
              </a:ext>
            </a:extLst>
          </p:cNvPr>
          <p:cNvSpPr txBox="1"/>
          <p:nvPr/>
        </p:nvSpPr>
        <p:spPr>
          <a:xfrm>
            <a:off x="0" y="3499039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5-16 year olds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Support available for children aged 5-16 with an EHCP or SEN.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6C4F5-F9D1-412A-9EFF-947D4D0F72AB}"/>
              </a:ext>
            </a:extLst>
          </p:cNvPr>
          <p:cNvSpPr txBox="1"/>
          <p:nvPr/>
        </p:nvSpPr>
        <p:spPr>
          <a:xfrm>
            <a:off x="-1" y="4279208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16 (16-19 year olds)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travel assistance available to students aged 16-19 with an EHCP or SEN.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BCEE6-131E-4B6B-80F0-3C0EF75B21A2}"/>
              </a:ext>
            </a:extLst>
          </p:cNvPr>
          <p:cNvSpPr txBox="1"/>
          <p:nvPr/>
        </p:nvSpPr>
        <p:spPr>
          <a:xfrm>
            <a:off x="6296298" y="4347781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Tips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Tips and helpful things for parent carers to know when applying for transport.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B809A-298B-4878-A370-83575D835AE2}"/>
              </a:ext>
            </a:extLst>
          </p:cNvPr>
          <p:cNvSpPr txBox="1"/>
          <p:nvPr/>
        </p:nvSpPr>
        <p:spPr>
          <a:xfrm>
            <a:off x="6296298" y="3527156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Information about how to appeal for transport assistance for children with an EHCP or SEN.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A386CE-0623-4FC4-987E-7CADDF205B2D}"/>
              </a:ext>
            </a:extLst>
          </p:cNvPr>
          <p:cNvSpPr txBox="1"/>
          <p:nvPr/>
        </p:nvSpPr>
        <p:spPr>
          <a:xfrm>
            <a:off x="6296298" y="2728123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Information about how to apply for transport assistance for children with an EHCP or SEN.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82024-8001-45E3-9337-48B742F842F2}"/>
              </a:ext>
            </a:extLst>
          </p:cNvPr>
          <p:cNvSpPr txBox="1"/>
          <p:nvPr/>
        </p:nvSpPr>
        <p:spPr>
          <a:xfrm>
            <a:off x="-1" y="2725136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Nursery under 5s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Travel assistance available for children under 5 who have an EHCP or SEN.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13578-7D20-4B13-BF1A-04FC259361A7}"/>
              </a:ext>
            </a:extLst>
          </p:cNvPr>
          <p:cNvSpPr txBox="1"/>
          <p:nvPr/>
        </p:nvSpPr>
        <p:spPr>
          <a:xfrm>
            <a:off x="6296298" y="5166268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Explains the duty of care to protect children and vulnerable adults and information on what to do if you think anyone is being harmed or is at risk.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035426-2033-4271-85D2-6B667EF69ACB}"/>
              </a:ext>
            </a:extLst>
          </p:cNvPr>
          <p:cNvSpPr txBox="1"/>
          <p:nvPr/>
        </p:nvSpPr>
        <p:spPr>
          <a:xfrm>
            <a:off x="-1" y="5339661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19 (19 year olds+)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travel assistance available to students aged 19-25 with an EHCP or SEN. </a:t>
            </a:r>
          </a:p>
        </p:txBody>
      </p:sp>
    </p:spTree>
    <p:extLst>
      <p:ext uri="{BB962C8B-B14F-4D97-AF65-F5344CB8AC3E}">
        <p14:creationId xmlns:p14="http://schemas.microsoft.com/office/powerpoint/2010/main" val="19096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7" y="423082"/>
            <a:ext cx="11326260" cy="1971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0" y="582032"/>
            <a:ext cx="1653428" cy="1653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EA4C-E3D4-427B-B8C4-90E9E145F60C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do </a:t>
            </a:r>
            <a:r>
              <a:rPr lang="en-GB" sz="4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1762" y="486364"/>
            <a:ext cx="2616812" cy="17441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759E59-C58E-4346-9950-F597C0771A73}"/>
              </a:ext>
            </a:extLst>
          </p:cNvPr>
          <p:cNvSpPr txBox="1"/>
          <p:nvPr/>
        </p:nvSpPr>
        <p:spPr>
          <a:xfrm>
            <a:off x="0" y="4232723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 Short Breaks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C431C-554F-4A41-BDBE-3097EE45CF92}"/>
              </a:ext>
            </a:extLst>
          </p:cNvPr>
          <p:cNvSpPr txBox="1"/>
          <p:nvPr/>
        </p:nvSpPr>
        <p:spPr>
          <a:xfrm>
            <a:off x="0" y="4662289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Support Groups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37A89-52E7-4512-B638-DC0438326EFB}"/>
              </a:ext>
            </a:extLst>
          </p:cNvPr>
          <p:cNvSpPr txBox="1"/>
          <p:nvPr/>
        </p:nvSpPr>
        <p:spPr>
          <a:xfrm>
            <a:off x="6296298" y="4662289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/ Physical activity sessions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2351FD-20D8-4774-929C-E7748F8C2914}"/>
              </a:ext>
            </a:extLst>
          </p:cNvPr>
          <p:cNvSpPr txBox="1"/>
          <p:nvPr/>
        </p:nvSpPr>
        <p:spPr>
          <a:xfrm>
            <a:off x="6296298" y="4232723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clubs / groups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99FB1-D26F-4A93-8880-4F319FCE5C0F}"/>
              </a:ext>
            </a:extLst>
          </p:cNvPr>
          <p:cNvSpPr txBox="1"/>
          <p:nvPr/>
        </p:nvSpPr>
        <p:spPr>
          <a:xfrm>
            <a:off x="4150149" y="2394411"/>
            <a:ext cx="7446327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Shropshire Family Information Service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SEND Local Offer section on the Directory has the following categories: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people, leisure, activities, support groups etc. 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find lots of activities, clubs and fun things to do including: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B60038-BE81-4A51-AE1F-28EC5116DB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71" t="26476" r="14072" b="60262"/>
          <a:stretch/>
        </p:blipFill>
        <p:spPr>
          <a:xfrm>
            <a:off x="-9076" y="2261394"/>
            <a:ext cx="4144409" cy="18873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9D71DC-9E60-42C5-85E7-72A7EE61B91F}"/>
              </a:ext>
            </a:extLst>
          </p:cNvPr>
          <p:cNvSpPr txBox="1"/>
          <p:nvPr/>
        </p:nvSpPr>
        <p:spPr>
          <a:xfrm>
            <a:off x="0" y="5091855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Coffee Mornings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DE74E3-AE90-41EE-B0E1-966F56B7D390}"/>
              </a:ext>
            </a:extLst>
          </p:cNvPr>
          <p:cNvSpPr txBox="1"/>
          <p:nvPr/>
        </p:nvSpPr>
        <p:spPr>
          <a:xfrm>
            <a:off x="0" y="5521421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Disability Drop In Sessions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17C26E-85C5-47A8-ADD1-A046F69086DE}"/>
              </a:ext>
            </a:extLst>
          </p:cNvPr>
          <p:cNvSpPr txBox="1"/>
          <p:nvPr/>
        </p:nvSpPr>
        <p:spPr>
          <a:xfrm>
            <a:off x="-9076" y="5964764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and Holiday Clubs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27361-0570-48A8-8F26-FC45F5DF6516}"/>
              </a:ext>
            </a:extLst>
          </p:cNvPr>
          <p:cNvSpPr txBox="1"/>
          <p:nvPr/>
        </p:nvSpPr>
        <p:spPr>
          <a:xfrm>
            <a:off x="6296298" y="5084393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and Sign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67A60-5818-40EC-BEA1-50352DF1503F}"/>
              </a:ext>
            </a:extLst>
          </p:cNvPr>
          <p:cNvSpPr txBox="1"/>
          <p:nvPr/>
        </p:nvSpPr>
        <p:spPr>
          <a:xfrm>
            <a:off x="6296298" y="5521421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swimming clubs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2E2F87-C1CA-4CA1-8E01-DA4CB35F1E51}"/>
              </a:ext>
            </a:extLst>
          </p:cNvPr>
          <p:cNvSpPr txBox="1"/>
          <p:nvPr/>
        </p:nvSpPr>
        <p:spPr>
          <a:xfrm>
            <a:off x="6296298" y="5956915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and movement classes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0EB956-CCBC-424E-9A1D-016B4655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8" y="308563"/>
            <a:ext cx="11529767" cy="19538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F8DB2A7D-4A36-438D-9023-D78BA2157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7" y="458783"/>
            <a:ext cx="1653428" cy="1653428"/>
          </a:xfrm>
        </p:spPr>
      </p:pic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3016B19-2F80-4A93-A5E9-A0EB60535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7" y="458783"/>
            <a:ext cx="1653428" cy="1653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3E26B0-C8EC-4477-847A-899A46A2F299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 </a:t>
            </a:r>
            <a:r>
              <a:rPr lang="en-GB" sz="4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F445BFC-177C-4E89-8090-9D82B8507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760" y="407242"/>
            <a:ext cx="2220012" cy="170496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7A9E48-BECC-4FAD-8B96-2A157CFCC746}"/>
              </a:ext>
            </a:extLst>
          </p:cNvPr>
          <p:cNvSpPr txBox="1"/>
          <p:nvPr/>
        </p:nvSpPr>
        <p:spPr>
          <a:xfrm>
            <a:off x="6296298" y="3716506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Educating pupils at home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During potential lockdown periods or episodes of shielding you can find a list of useful resources to use whilst home educating.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3E444C-E027-448D-B1CC-9CB85E59546C}"/>
              </a:ext>
            </a:extLst>
          </p:cNvPr>
          <p:cNvSpPr txBox="1"/>
          <p:nvPr/>
        </p:nvSpPr>
        <p:spPr>
          <a:xfrm>
            <a:off x="6296298" y="4807322"/>
            <a:ext cx="5895702" cy="1200329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Aims to give useful updates and information to help support parent carers of children and young people with special educational needs and disabilities.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08603-AB9F-4FF4-B25C-0FB50B2839DD}"/>
              </a:ext>
            </a:extLst>
          </p:cNvPr>
          <p:cNvSpPr txBox="1"/>
          <p:nvPr/>
        </p:nvSpPr>
        <p:spPr>
          <a:xfrm>
            <a:off x="6296300" y="2640823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Easy-read materials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collection of easy read materials to use when talking to children and young people relating to coronavirus including: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787F3-1D65-4868-BDD2-542CD651D0CF}"/>
              </a:ext>
            </a:extLst>
          </p:cNvPr>
          <p:cNvSpPr txBox="1"/>
          <p:nvPr/>
        </p:nvSpPr>
        <p:spPr>
          <a:xfrm>
            <a:off x="0" y="3429000"/>
            <a:ext cx="5895702" cy="2308324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and support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range of useful resources to offer support during the </a:t>
            </a:r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coronavirus pandemic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Explaining coronavirus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the vaccine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support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health and mobility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parent carer and families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Bereavement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00C0E-DDF6-4D9B-B299-FE26466A3AB5}"/>
              </a:ext>
            </a:extLst>
          </p:cNvPr>
          <p:cNvSpPr txBox="1"/>
          <p:nvPr/>
        </p:nvSpPr>
        <p:spPr>
          <a:xfrm>
            <a:off x="0" y="2640824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and documents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useful guidance and documents from the DfE / NHS relating to coronavirus.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7E88B-E16F-404B-8AB7-E894D50672A5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6" y="423082"/>
            <a:ext cx="11588847" cy="5634818"/>
          </a:xfrm>
          <a:prstGeom prst="roundRect">
            <a:avLst>
              <a:gd name="adj" fmla="val 58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37" y="935926"/>
            <a:ext cx="4633601" cy="46336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AC378-72ED-4F43-953A-5EE66EB4B99B}"/>
              </a:ext>
            </a:extLst>
          </p:cNvPr>
          <p:cNvSpPr txBox="1"/>
          <p:nvPr/>
        </p:nvSpPr>
        <p:spPr>
          <a:xfrm>
            <a:off x="5389418" y="1338696"/>
            <a:ext cx="6082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Shropshire’s SEND Local Offer can help you at:</a:t>
            </a:r>
          </a:p>
          <a:p>
            <a:pPr algn="ctr"/>
            <a:endParaRPr lang="en-GB" sz="28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www.shropshire.gov.uk/the-send-local-offer/</a:t>
            </a:r>
          </a:p>
          <a:p>
            <a:pPr algn="ctr"/>
            <a:endParaRPr lang="en-GB" sz="28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local.offer@shropshire.gov.uk</a:t>
            </a:r>
          </a:p>
          <a:p>
            <a:pPr algn="ctr"/>
            <a:endParaRPr lang="en-GB" sz="28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0345 678 9063</a:t>
            </a:r>
          </a:p>
        </p:txBody>
      </p:sp>
    </p:spTree>
    <p:extLst>
      <p:ext uri="{BB962C8B-B14F-4D97-AF65-F5344CB8AC3E}">
        <p14:creationId xmlns:p14="http://schemas.microsoft.com/office/powerpoint/2010/main" val="4107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6AC6B0-903B-4DA8-AC96-1E2CC0F12ADA}"/>
              </a:ext>
            </a:extLst>
          </p:cNvPr>
          <p:cNvSpPr/>
          <p:nvPr/>
        </p:nvSpPr>
        <p:spPr>
          <a:xfrm>
            <a:off x="0" y="6210300"/>
            <a:ext cx="12192000" cy="647700"/>
          </a:xfrm>
          <a:prstGeom prst="rect">
            <a:avLst/>
          </a:prstGeom>
          <a:solidFill>
            <a:srgbClr val="0089C7"/>
          </a:solidFill>
          <a:ln>
            <a:solidFill>
              <a:srgbClr val="008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B7BF1-147F-464C-A044-B215CA6AA129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A1D3EB-02D0-461D-930D-3FE0F48BF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3" y="236984"/>
            <a:ext cx="6425630" cy="557696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5EF140-F8AC-47AD-A826-4B09989EAF50}"/>
              </a:ext>
            </a:extLst>
          </p:cNvPr>
          <p:cNvSpPr/>
          <p:nvPr/>
        </p:nvSpPr>
        <p:spPr>
          <a:xfrm>
            <a:off x="6946709" y="236983"/>
            <a:ext cx="4949867" cy="5576961"/>
          </a:xfrm>
          <a:prstGeom prst="roundRect">
            <a:avLst>
              <a:gd name="adj" fmla="val 7796"/>
            </a:avLst>
          </a:prstGeom>
          <a:solidFill>
            <a:srgbClr val="7030A0"/>
          </a:solidFill>
          <a:ln>
            <a:solidFill>
              <a:srgbClr val="D90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15F0B-F79C-4D8D-9DB8-C984DEF8A51B}"/>
              </a:ext>
            </a:extLst>
          </p:cNvPr>
          <p:cNvSpPr txBox="1"/>
          <p:nvPr/>
        </p:nvSpPr>
        <p:spPr>
          <a:xfrm>
            <a:off x="7042244" y="363195"/>
            <a:ext cx="48168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Local Offer </a:t>
            </a:r>
          </a:p>
          <a:p>
            <a:r>
              <a:rPr lang="en-GB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single place for information, services and support for children and young people with special education needs and / or disabilities, their families and the practitioners who support them.</a:t>
            </a:r>
          </a:p>
        </p:txBody>
      </p:sp>
    </p:spTree>
    <p:extLst>
      <p:ext uri="{BB962C8B-B14F-4D97-AF65-F5344CB8AC3E}">
        <p14:creationId xmlns:p14="http://schemas.microsoft.com/office/powerpoint/2010/main" val="395972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4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2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" fill="hold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" fill="hold">
                                          <p:stCondLst>
                                            <p:cond delay="59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" fill="hold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F92108D-3F23-44E8-B247-8AFF5DD059EF}"/>
              </a:ext>
            </a:extLst>
          </p:cNvPr>
          <p:cNvSpPr/>
          <p:nvPr/>
        </p:nvSpPr>
        <p:spPr>
          <a:xfrm>
            <a:off x="7182853" y="4750684"/>
            <a:ext cx="5009147" cy="1200329"/>
          </a:xfrm>
          <a:prstGeom prst="rect">
            <a:avLst/>
          </a:prstGeom>
          <a:solidFill>
            <a:srgbClr val="D9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09A600-A829-44A5-805D-AE0991063456}"/>
              </a:ext>
            </a:extLst>
          </p:cNvPr>
          <p:cNvSpPr/>
          <p:nvPr/>
        </p:nvSpPr>
        <p:spPr>
          <a:xfrm>
            <a:off x="7030453" y="3737559"/>
            <a:ext cx="5161547" cy="923330"/>
          </a:xfrm>
          <a:prstGeom prst="rect">
            <a:avLst/>
          </a:prstGeom>
          <a:solidFill>
            <a:srgbClr val="D9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D7E7D1-DF0D-4FE5-890B-48A80902FD38}"/>
              </a:ext>
            </a:extLst>
          </p:cNvPr>
          <p:cNvSpPr/>
          <p:nvPr/>
        </p:nvSpPr>
        <p:spPr>
          <a:xfrm>
            <a:off x="7030453" y="2714068"/>
            <a:ext cx="5161547" cy="929842"/>
          </a:xfrm>
          <a:prstGeom prst="rect">
            <a:avLst/>
          </a:prstGeom>
          <a:solidFill>
            <a:srgbClr val="D9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725C2E-36C7-4D81-998D-D59E78BC9083}"/>
              </a:ext>
            </a:extLst>
          </p:cNvPr>
          <p:cNvSpPr/>
          <p:nvPr/>
        </p:nvSpPr>
        <p:spPr>
          <a:xfrm>
            <a:off x="0" y="5030344"/>
            <a:ext cx="5161547" cy="923330"/>
          </a:xfrm>
          <a:prstGeom prst="rect">
            <a:avLst/>
          </a:prstGeom>
          <a:solidFill>
            <a:srgbClr val="D9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C8136-BC9C-440F-8886-A8110C3A532C}"/>
              </a:ext>
            </a:extLst>
          </p:cNvPr>
          <p:cNvSpPr/>
          <p:nvPr/>
        </p:nvSpPr>
        <p:spPr>
          <a:xfrm>
            <a:off x="-13030" y="4004134"/>
            <a:ext cx="5161547" cy="656755"/>
          </a:xfrm>
          <a:prstGeom prst="rect">
            <a:avLst/>
          </a:prstGeom>
          <a:solidFill>
            <a:srgbClr val="D9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DE7CC-7FBB-4CED-AE02-78B222E4EDBE}"/>
              </a:ext>
            </a:extLst>
          </p:cNvPr>
          <p:cNvSpPr/>
          <p:nvPr/>
        </p:nvSpPr>
        <p:spPr>
          <a:xfrm>
            <a:off x="0" y="2720580"/>
            <a:ext cx="5161547" cy="923330"/>
          </a:xfrm>
          <a:prstGeom prst="rect">
            <a:avLst/>
          </a:prstGeom>
          <a:solidFill>
            <a:srgbClr val="D9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C9ED9B-9410-4638-87D4-20AAC9F9647F}"/>
              </a:ext>
            </a:extLst>
          </p:cNvPr>
          <p:cNvSpPr/>
          <p:nvPr/>
        </p:nvSpPr>
        <p:spPr>
          <a:xfrm>
            <a:off x="295422" y="423888"/>
            <a:ext cx="11601156" cy="1971329"/>
          </a:xfrm>
          <a:prstGeom prst="roundRect">
            <a:avLst>
              <a:gd name="adj" fmla="val 97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ABD4D8A6-4287-4DEA-90E9-55E6BB7D5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9" y="440469"/>
            <a:ext cx="1938165" cy="193816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F901C-7451-4E49-932B-D9E767FB849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E108D8B-1B38-413F-84BF-4EA1C57E89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6256" r="6051" b="1682"/>
          <a:stretch/>
        </p:blipFill>
        <p:spPr>
          <a:xfrm>
            <a:off x="9052292" y="463901"/>
            <a:ext cx="2844286" cy="20237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A856AD-C44E-48DC-ACDC-BF842984AAF1}"/>
              </a:ext>
            </a:extLst>
          </p:cNvPr>
          <p:cNvSpPr txBox="1"/>
          <p:nvPr/>
        </p:nvSpPr>
        <p:spPr>
          <a:xfrm>
            <a:off x="2503024" y="678165"/>
            <a:ext cx="68102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5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GB" sz="5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GB" sz="4000" b="1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96D3E-9816-4E66-AC35-1E73457CFCD8}"/>
              </a:ext>
            </a:extLst>
          </p:cNvPr>
          <p:cNvSpPr txBox="1"/>
          <p:nvPr/>
        </p:nvSpPr>
        <p:spPr>
          <a:xfrm>
            <a:off x="295422" y="4004535"/>
            <a:ext cx="5637924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about the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services in Shropshire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support you and your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2462D-F4B1-4260-8AFA-6D4ECC60FC18}"/>
              </a:ext>
            </a:extLst>
          </p:cNvPr>
          <p:cNvSpPr txBox="1"/>
          <p:nvPr/>
        </p:nvSpPr>
        <p:spPr>
          <a:xfrm>
            <a:off x="6133514" y="3737559"/>
            <a:ext cx="5763064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Shropshire's local further education providers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education colleges and training providers in Shropshire.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0B3B4-9941-4696-B94C-D311497B28E7}"/>
              </a:ext>
            </a:extLst>
          </p:cNvPr>
          <p:cNvSpPr txBox="1"/>
          <p:nvPr/>
        </p:nvSpPr>
        <p:spPr>
          <a:xfrm>
            <a:off x="295422" y="5030344"/>
            <a:ext cx="5637924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to request an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EHCP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(Education, health and care plan) assessment, get information about the annual review process, and quick reference FAQs.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894BE5-6B9B-4E63-BD54-B0CC25932461}"/>
              </a:ext>
            </a:extLst>
          </p:cNvPr>
          <p:cNvSpPr txBox="1"/>
          <p:nvPr/>
        </p:nvSpPr>
        <p:spPr>
          <a:xfrm>
            <a:off x="295422" y="2720580"/>
            <a:ext cx="5637924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your child may have Special educational needs?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Offer has information about how the SEN Team and school can support your child.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E4FA0-DE49-4F43-9504-D4712A5B650D}"/>
              </a:ext>
            </a:extLst>
          </p:cNvPr>
          <p:cNvSpPr txBox="1"/>
          <p:nvPr/>
        </p:nvSpPr>
        <p:spPr>
          <a:xfrm>
            <a:off x="6133514" y="4753345"/>
            <a:ext cx="5763064" cy="1200329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on how to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disagreements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relating to SEND, including information on mediation and the SENDIST Special Educational Needs and Disability Tribunal.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63D899-7974-4677-8321-DD841CAC4898}"/>
              </a:ext>
            </a:extLst>
          </p:cNvPr>
          <p:cNvSpPr txBox="1"/>
          <p:nvPr/>
        </p:nvSpPr>
        <p:spPr>
          <a:xfrm>
            <a:off x="6133514" y="2720580"/>
            <a:ext cx="5763064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Nurseries, schools and colleges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further education options, specialist provision, and a list of schools.</a:t>
            </a:r>
          </a:p>
        </p:txBody>
      </p:sp>
    </p:spTree>
    <p:extLst>
      <p:ext uri="{BB962C8B-B14F-4D97-AF65-F5344CB8AC3E}">
        <p14:creationId xmlns:p14="http://schemas.microsoft.com/office/powerpoint/2010/main" val="41862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10A7F2-ADA5-40A3-B1A0-92F5474DC1C1}"/>
              </a:ext>
            </a:extLst>
          </p:cNvPr>
          <p:cNvSpPr/>
          <p:nvPr/>
        </p:nvSpPr>
        <p:spPr>
          <a:xfrm>
            <a:off x="295422" y="423888"/>
            <a:ext cx="11601156" cy="1971329"/>
          </a:xfrm>
          <a:prstGeom prst="roundRect">
            <a:avLst>
              <a:gd name="adj" fmla="val 97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4573" r="14101" b="2199"/>
          <a:stretch/>
        </p:blipFill>
        <p:spPr>
          <a:xfrm>
            <a:off x="9321938" y="423888"/>
            <a:ext cx="2287772" cy="1954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1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26B13F5-90A9-43BA-AE50-52ABC2B50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9" y="440469"/>
            <a:ext cx="1938165" cy="193816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996E34-DC9B-459B-8141-A8245CBA8C40}"/>
              </a:ext>
            </a:extLst>
          </p:cNvPr>
          <p:cNvSpPr txBox="1"/>
          <p:nvPr/>
        </p:nvSpPr>
        <p:spPr>
          <a:xfrm>
            <a:off x="2503024" y="678165"/>
            <a:ext cx="68102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5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n-GB" sz="5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GB" sz="4000" b="1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32390-CAC7-423A-8A66-ADC16E3C713C}"/>
              </a:ext>
            </a:extLst>
          </p:cNvPr>
          <p:cNvSpPr txBox="1"/>
          <p:nvPr/>
        </p:nvSpPr>
        <p:spPr>
          <a:xfrm>
            <a:off x="276665" y="2512741"/>
            <a:ext cx="116011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Offer Health page outlines the health services available to children and young adults with SEND, including those without EHCPs. This includes: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061360-4F45-457C-A201-A0B6C826D2DE}"/>
              </a:ext>
            </a:extLst>
          </p:cNvPr>
          <p:cNvSpPr txBox="1"/>
          <p:nvPr/>
        </p:nvSpPr>
        <p:spPr>
          <a:xfrm>
            <a:off x="6296297" y="4140143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Therapy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D14CB-1B5A-463E-BD7F-063F1C211380}"/>
              </a:ext>
            </a:extLst>
          </p:cNvPr>
          <p:cNvSpPr txBox="1"/>
          <p:nvPr/>
        </p:nvSpPr>
        <p:spPr>
          <a:xfrm>
            <a:off x="6296297" y="4598046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&amp; Children’s Community Nursing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C1CEFE-4275-45EE-9987-91F03CEB1A42}"/>
              </a:ext>
            </a:extLst>
          </p:cNvPr>
          <p:cNvSpPr txBox="1"/>
          <p:nvPr/>
        </p:nvSpPr>
        <p:spPr>
          <a:xfrm>
            <a:off x="6296297" y="5060390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and Language Therapy (SALT)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CC8B9C-C98B-4173-8A05-164E8267AEDC}"/>
              </a:ext>
            </a:extLst>
          </p:cNvPr>
          <p:cNvSpPr txBox="1"/>
          <p:nvPr/>
        </p:nvSpPr>
        <p:spPr>
          <a:xfrm>
            <a:off x="6296297" y="5512572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Health Checks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A30EC-3446-4C39-BE0F-4AE2481F3465}"/>
              </a:ext>
            </a:extLst>
          </p:cNvPr>
          <p:cNvSpPr txBox="1"/>
          <p:nvPr/>
        </p:nvSpPr>
        <p:spPr>
          <a:xfrm>
            <a:off x="6296297" y="3264181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Community Physiotherapy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6D3A2-021B-4DF7-B466-1D5E462C0A5A}"/>
              </a:ext>
            </a:extLst>
          </p:cNvPr>
          <p:cNvSpPr txBox="1"/>
          <p:nvPr/>
        </p:nvSpPr>
        <p:spPr>
          <a:xfrm>
            <a:off x="12437" y="5061671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Development Centres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AA3E84-BF69-4442-B6BD-2C4435978D7E}"/>
              </a:ext>
            </a:extLst>
          </p:cNvPr>
          <p:cNvSpPr txBox="1"/>
          <p:nvPr/>
        </p:nvSpPr>
        <p:spPr>
          <a:xfrm>
            <a:off x="12437" y="4149095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Wheelchair and Posture Service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A3231-820B-4B9E-B929-F59C1EDF2AD6}"/>
              </a:ext>
            </a:extLst>
          </p:cNvPr>
          <p:cNvSpPr txBox="1"/>
          <p:nvPr/>
        </p:nvSpPr>
        <p:spPr>
          <a:xfrm>
            <a:off x="12437" y="3264181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Continuing Care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30D382-EA38-4D2D-9C34-E00A105FA842}"/>
              </a:ext>
            </a:extLst>
          </p:cNvPr>
          <p:cNvSpPr txBox="1"/>
          <p:nvPr/>
        </p:nvSpPr>
        <p:spPr>
          <a:xfrm>
            <a:off x="-1" y="4600575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People’s Community Eating Disorders Service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72CAC7-9E1D-40C9-A9FA-E01D8B212CCF}"/>
              </a:ext>
            </a:extLst>
          </p:cNvPr>
          <p:cNvSpPr txBox="1"/>
          <p:nvPr/>
        </p:nvSpPr>
        <p:spPr>
          <a:xfrm>
            <a:off x="12437" y="5522767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Hospice Service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4A3FF5-0D64-4A5F-AE7D-736874118A29}"/>
              </a:ext>
            </a:extLst>
          </p:cNvPr>
          <p:cNvSpPr txBox="1"/>
          <p:nvPr/>
        </p:nvSpPr>
        <p:spPr>
          <a:xfrm>
            <a:off x="6296297" y="3702162"/>
            <a:ext cx="589570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70D9E4-9CF4-4B31-B8C3-E0A328FD9394}"/>
              </a:ext>
            </a:extLst>
          </p:cNvPr>
          <p:cNvSpPr txBox="1"/>
          <p:nvPr/>
        </p:nvSpPr>
        <p:spPr>
          <a:xfrm>
            <a:off x="12437" y="3706876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&amp; Dentistry SEND Services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2BA6AF-4438-4B3C-A14B-B2B50B5A6A1D}"/>
              </a:ext>
            </a:extLst>
          </p:cNvPr>
          <p:cNvSpPr txBox="1"/>
          <p:nvPr/>
        </p:nvSpPr>
        <p:spPr>
          <a:xfrm>
            <a:off x="6303052" y="5967964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0E280C-BF83-488F-BC40-5A27F27E18B3}"/>
              </a:ext>
            </a:extLst>
          </p:cNvPr>
          <p:cNvSpPr txBox="1"/>
          <p:nvPr/>
        </p:nvSpPr>
        <p:spPr>
          <a:xfrm>
            <a:off x="12437" y="5974247"/>
            <a:ext cx="5895702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Services</a:t>
            </a:r>
          </a:p>
        </p:txBody>
      </p:sp>
    </p:spTree>
    <p:extLst>
      <p:ext uri="{BB962C8B-B14F-4D97-AF65-F5344CB8AC3E}">
        <p14:creationId xmlns:p14="http://schemas.microsoft.com/office/powerpoint/2010/main" val="4925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2073DFF-D388-4EF0-A5DC-1223F8663D96}"/>
              </a:ext>
            </a:extLst>
          </p:cNvPr>
          <p:cNvSpPr txBox="1"/>
          <p:nvPr/>
        </p:nvSpPr>
        <p:spPr>
          <a:xfrm>
            <a:off x="0" y="2592096"/>
            <a:ext cx="5895703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Children's Team 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children and young people with permanent and severe disabilities.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C84D94-13F2-42B7-93BB-B0CAC471FA8D}"/>
              </a:ext>
            </a:extLst>
          </p:cNvPr>
          <p:cNvSpPr/>
          <p:nvPr/>
        </p:nvSpPr>
        <p:spPr>
          <a:xfrm>
            <a:off x="295422" y="423888"/>
            <a:ext cx="11601156" cy="1971329"/>
          </a:xfrm>
          <a:prstGeom prst="roundRect">
            <a:avLst>
              <a:gd name="adj" fmla="val 97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D25E12A1-7674-4091-83AF-5AC41E70B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9" y="440469"/>
            <a:ext cx="1938165" cy="1938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"/>
          <a:stretch/>
        </p:blipFill>
        <p:spPr>
          <a:xfrm>
            <a:off x="8928821" y="440469"/>
            <a:ext cx="2907816" cy="19381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5222C-146A-49D7-AE2D-19D8B7C1F76F}"/>
              </a:ext>
            </a:extLst>
          </p:cNvPr>
          <p:cNvSpPr txBox="1"/>
          <p:nvPr/>
        </p:nvSpPr>
        <p:spPr>
          <a:xfrm>
            <a:off x="2503024" y="678165"/>
            <a:ext cx="681023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5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</a:t>
            </a:r>
            <a:r>
              <a:rPr lang="en-GB" sz="5000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GB" sz="4000" b="1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60EB7-76F9-4B33-A0FD-8BC42B69B7DA}"/>
              </a:ext>
            </a:extLst>
          </p:cNvPr>
          <p:cNvSpPr txBox="1"/>
          <p:nvPr/>
        </p:nvSpPr>
        <p:spPr>
          <a:xfrm>
            <a:off x="0" y="3375013"/>
            <a:ext cx="5908140" cy="1200329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Looked-after children 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receiving care because of a court order or by voluntary agreement with parents.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about the specialist help available from the Shropshire Virtual School.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835C6-2E52-473C-8060-97CB68E3712A}"/>
              </a:ext>
            </a:extLst>
          </p:cNvPr>
          <p:cNvSpPr txBox="1"/>
          <p:nvPr/>
        </p:nvSpPr>
        <p:spPr>
          <a:xfrm>
            <a:off x="6308735" y="2526821"/>
            <a:ext cx="5895704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 –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about the Early help support available to support a child, young person or their family as soon as a problem starts.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3A158-DE4F-4535-ADA8-46599690C044}"/>
              </a:ext>
            </a:extLst>
          </p:cNvPr>
          <p:cNvSpPr txBox="1"/>
          <p:nvPr/>
        </p:nvSpPr>
        <p:spPr>
          <a:xfrm>
            <a:off x="6308735" y="4569957"/>
            <a:ext cx="5895703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budgets and direct payments –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a personal budget can allow you to buy and manage services yourself.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3EA25-A042-4063-A233-AA8F0A5D82AB}"/>
              </a:ext>
            </a:extLst>
          </p:cNvPr>
          <p:cNvSpPr txBox="1"/>
          <p:nvPr/>
        </p:nvSpPr>
        <p:spPr>
          <a:xfrm>
            <a:off x="6308735" y="5595432"/>
            <a:ext cx="5895703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Breaks 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Opportunities for disabled children and young people to spend time away from primary carers.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0DA6E-6657-4286-95FE-2FD379E223FE}"/>
              </a:ext>
            </a:extLst>
          </p:cNvPr>
          <p:cNvSpPr txBox="1"/>
          <p:nvPr/>
        </p:nvSpPr>
        <p:spPr>
          <a:xfrm>
            <a:off x="0" y="4747174"/>
            <a:ext cx="5895702" cy="1477328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Therapy (OT) Team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Find out about the support available via Occupational Therapist assessments, advice, and support in the home through the provision of equipment and/or adaptations to ensure safety, maximise mobility and promote independence.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30CCD2-D586-4D51-90F9-EF81EAD40804}"/>
              </a:ext>
            </a:extLst>
          </p:cNvPr>
          <p:cNvSpPr txBox="1"/>
          <p:nvPr/>
        </p:nvSpPr>
        <p:spPr>
          <a:xfrm>
            <a:off x="6308735" y="3552296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Transitioning from children's to adult social care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steps you need to take for a smooth transition into adult social care.</a:t>
            </a:r>
          </a:p>
        </p:txBody>
      </p:sp>
    </p:spTree>
    <p:extLst>
      <p:ext uri="{BB962C8B-B14F-4D97-AF65-F5344CB8AC3E}">
        <p14:creationId xmlns:p14="http://schemas.microsoft.com/office/powerpoint/2010/main" val="42591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5EA4C58-3432-4238-A453-E7708B6C1E85}"/>
              </a:ext>
            </a:extLst>
          </p:cNvPr>
          <p:cNvSpPr txBox="1"/>
          <p:nvPr/>
        </p:nvSpPr>
        <p:spPr>
          <a:xfrm>
            <a:off x="0" y="4095450"/>
            <a:ext cx="589570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and Employment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Lots of helpful advice and guidance available for young people with SEND, to help them to make the step into the world of employment.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2605C3-9599-47E9-A542-14DE7E4D9497}"/>
              </a:ext>
            </a:extLst>
          </p:cNvPr>
          <p:cNvSpPr/>
          <p:nvPr/>
        </p:nvSpPr>
        <p:spPr>
          <a:xfrm>
            <a:off x="295422" y="423888"/>
            <a:ext cx="11601156" cy="1971329"/>
          </a:xfrm>
          <a:prstGeom prst="roundRect">
            <a:avLst>
              <a:gd name="adj" fmla="val 97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74452703-D171-4AA6-9D38-D70BCB760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9" y="440469"/>
            <a:ext cx="1938165" cy="1938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2" b="25154"/>
          <a:stretch/>
        </p:blipFill>
        <p:spPr>
          <a:xfrm rot="713568">
            <a:off x="8718995" y="781879"/>
            <a:ext cx="3177583" cy="12553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278A56-2F43-4505-AE13-24F3F96044C3}"/>
              </a:ext>
            </a:extLst>
          </p:cNvPr>
          <p:cNvSpPr txBox="1"/>
          <p:nvPr/>
        </p:nvSpPr>
        <p:spPr>
          <a:xfrm>
            <a:off x="2379825" y="717835"/>
            <a:ext cx="6810233" cy="16773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3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Adulthood </a:t>
            </a:r>
            <a:endParaRPr lang="en-GB" sz="43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6B3187-D309-4D4A-AD37-7C536C4F2BE5}"/>
              </a:ext>
            </a:extLst>
          </p:cNvPr>
          <p:cNvSpPr txBox="1"/>
          <p:nvPr/>
        </p:nvSpPr>
        <p:spPr>
          <a:xfrm>
            <a:off x="6296297" y="2595401"/>
            <a:ext cx="5895704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preparing to make their own decisions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rights of young people aged 16 plus to make decisions for themselves.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54137-E46A-4438-BD7D-21D784C37463}"/>
              </a:ext>
            </a:extLst>
          </p:cNvPr>
          <p:cNvSpPr txBox="1"/>
          <p:nvPr/>
        </p:nvSpPr>
        <p:spPr>
          <a:xfrm>
            <a:off x="6296297" y="4311937"/>
            <a:ext cx="589570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stories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Find out about the huge range of experiences of young people with SEND in Shropshire as they become adults.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A19382-B738-4CD2-BC76-DCC8266963D3}"/>
              </a:ext>
            </a:extLst>
          </p:cNvPr>
          <p:cNvSpPr txBox="1"/>
          <p:nvPr/>
        </p:nvSpPr>
        <p:spPr>
          <a:xfrm>
            <a:off x="6296297" y="3594736"/>
            <a:ext cx="5895703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and independent living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Find out about your housing options and supported living.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2E43E-A123-4FC7-814E-9D0FDAA7BC71}"/>
              </a:ext>
            </a:extLst>
          </p:cNvPr>
          <p:cNvSpPr txBox="1"/>
          <p:nvPr/>
        </p:nvSpPr>
        <p:spPr>
          <a:xfrm>
            <a:off x="-1" y="5321806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about the process of transitioning into adult social care.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7DBCE0-608F-4D17-80AB-D7F46370B844}"/>
              </a:ext>
            </a:extLst>
          </p:cNvPr>
          <p:cNvSpPr txBox="1"/>
          <p:nvPr/>
        </p:nvSpPr>
        <p:spPr>
          <a:xfrm>
            <a:off x="0" y="2592096"/>
            <a:ext cx="5895703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Want to continue your education after school? Find out about the options available to young people with SEND to continue their education after school and beyond.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071A04-370C-47D4-89AD-9F15E0E6077C}"/>
              </a:ext>
            </a:extLst>
          </p:cNvPr>
          <p:cNvSpPr txBox="1"/>
          <p:nvPr/>
        </p:nvSpPr>
        <p:spPr>
          <a:xfrm>
            <a:off x="6296297" y="5321738"/>
            <a:ext cx="5895702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support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different financial support available to eligible young people. </a:t>
            </a:r>
          </a:p>
        </p:txBody>
      </p:sp>
    </p:spTree>
    <p:extLst>
      <p:ext uri="{BB962C8B-B14F-4D97-AF65-F5344CB8AC3E}">
        <p14:creationId xmlns:p14="http://schemas.microsoft.com/office/powerpoint/2010/main" val="30338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AF03EDD-2D34-4D34-9DB8-AAE128792725}"/>
              </a:ext>
            </a:extLst>
          </p:cNvPr>
          <p:cNvSpPr/>
          <p:nvPr/>
        </p:nvSpPr>
        <p:spPr>
          <a:xfrm>
            <a:off x="295422" y="423888"/>
            <a:ext cx="11601156" cy="1971329"/>
          </a:xfrm>
          <a:prstGeom prst="roundRect">
            <a:avLst>
              <a:gd name="adj" fmla="val 97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AA24DC3A-313B-4F53-B6A1-F8D7D14B1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9" y="440469"/>
            <a:ext cx="1938165" cy="1938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B0D259-CB1D-4C0A-B2E0-E121B23D9477}"/>
              </a:ext>
            </a:extLst>
          </p:cNvPr>
          <p:cNvSpPr txBox="1"/>
          <p:nvPr/>
        </p:nvSpPr>
        <p:spPr>
          <a:xfrm>
            <a:off x="2435181" y="402364"/>
            <a:ext cx="6916383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3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EHCPs (Education, Health &amp; Care Plans)</a:t>
            </a:r>
          </a:p>
          <a:p>
            <a:r>
              <a:rPr lang="en-GB" sz="4000" b="1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t="2547" r="19886" b="2986"/>
          <a:stretch/>
        </p:blipFill>
        <p:spPr>
          <a:xfrm>
            <a:off x="9445167" y="422489"/>
            <a:ext cx="1815200" cy="197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D19ED5-1A87-42EB-A2BB-43FC6BEA9F92}"/>
              </a:ext>
            </a:extLst>
          </p:cNvPr>
          <p:cNvSpPr txBox="1"/>
          <p:nvPr/>
        </p:nvSpPr>
        <p:spPr>
          <a:xfrm>
            <a:off x="0" y="3912943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request an assessment for an EHCP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how to apply for an EHCP from Shropshire Council.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462994-73E8-4E9D-B18B-7597081625C7}"/>
              </a:ext>
            </a:extLst>
          </p:cNvPr>
          <p:cNvSpPr txBox="1"/>
          <p:nvPr/>
        </p:nvSpPr>
        <p:spPr>
          <a:xfrm>
            <a:off x="6296296" y="2665484"/>
            <a:ext cx="5895704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EHCP FAQs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the answers to frequently asked questions about EHCPs on one page.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B9232-581B-465D-9DF6-056ADE25A7A8}"/>
              </a:ext>
            </a:extLst>
          </p:cNvPr>
          <p:cNvSpPr txBox="1"/>
          <p:nvPr/>
        </p:nvSpPr>
        <p:spPr>
          <a:xfrm>
            <a:off x="6296296" y="4778499"/>
            <a:ext cx="5895703" cy="1200329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disagreements 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resolve disagreements relating to SEND, including information on mediation and SENDIST (Special Educational Needs and Disability Tribunal).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6E54E-1DC1-4DA6-B14D-A2735692BEBE}"/>
              </a:ext>
            </a:extLst>
          </p:cNvPr>
          <p:cNvSpPr txBox="1"/>
          <p:nvPr/>
        </p:nvSpPr>
        <p:spPr>
          <a:xfrm>
            <a:off x="6296297" y="3721283"/>
            <a:ext cx="5895703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Budgets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a personal budget and who can request one?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84F7D7-34C5-4091-B19A-4816586B33F8}"/>
              </a:ext>
            </a:extLst>
          </p:cNvPr>
          <p:cNvSpPr txBox="1"/>
          <p:nvPr/>
        </p:nvSpPr>
        <p:spPr>
          <a:xfrm>
            <a:off x="0" y="5055499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reviews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an EHCP Annual Review, who will be the chair, who will be invited and what will happen at the meeting?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8796A1-F4DD-4BD1-ADB8-13709963E71A}"/>
              </a:ext>
            </a:extLst>
          </p:cNvPr>
          <p:cNvSpPr txBox="1"/>
          <p:nvPr/>
        </p:nvSpPr>
        <p:spPr>
          <a:xfrm>
            <a:off x="0" y="2804055"/>
            <a:ext cx="5895703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EHCP?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 out what an EHCP is and who is eligible to request one.</a:t>
            </a:r>
          </a:p>
        </p:txBody>
      </p:sp>
    </p:spTree>
    <p:extLst>
      <p:ext uri="{BB962C8B-B14F-4D97-AF65-F5344CB8AC3E}">
        <p14:creationId xmlns:p14="http://schemas.microsoft.com/office/powerpoint/2010/main" val="10811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E62D4-315D-4A79-87FA-B6DF92CE403D}"/>
              </a:ext>
            </a:extLst>
          </p:cNvPr>
          <p:cNvSpPr/>
          <p:nvPr/>
        </p:nvSpPr>
        <p:spPr>
          <a:xfrm>
            <a:off x="295422" y="423888"/>
            <a:ext cx="11601156" cy="1971329"/>
          </a:xfrm>
          <a:prstGeom prst="roundRect">
            <a:avLst>
              <a:gd name="adj" fmla="val 974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915FCE58-7C2F-4766-8D0C-9D7F31C0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9" y="440469"/>
            <a:ext cx="1938165" cy="1938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0B12E8-675F-4EDD-A3D1-EB750C58265A}"/>
              </a:ext>
            </a:extLst>
          </p:cNvPr>
          <p:cNvSpPr txBox="1"/>
          <p:nvPr/>
        </p:nvSpPr>
        <p:spPr>
          <a:xfrm>
            <a:off x="2572532" y="717835"/>
            <a:ext cx="6754877" cy="16773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3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- </a:t>
            </a:r>
            <a:endParaRPr lang="en-GB" sz="43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0089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9" t="2464" r="18231" b="3858"/>
          <a:stretch/>
        </p:blipFill>
        <p:spPr>
          <a:xfrm>
            <a:off x="9416955" y="440469"/>
            <a:ext cx="2042498" cy="1961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454A1F-29CB-4123-AF94-7485113C1913}"/>
              </a:ext>
            </a:extLst>
          </p:cNvPr>
          <p:cNvSpPr txBox="1"/>
          <p:nvPr/>
        </p:nvSpPr>
        <p:spPr>
          <a:xfrm>
            <a:off x="6296296" y="4981295"/>
            <a:ext cx="589570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Care Management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What is a crisis, when might one occur and how needs will be assessed on a case-by-case basis.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6268C-AE8C-426A-AD60-10874E71ACDD}"/>
              </a:ext>
            </a:extLst>
          </p:cNvPr>
          <p:cNvSpPr txBox="1"/>
          <p:nvPr/>
        </p:nvSpPr>
        <p:spPr>
          <a:xfrm>
            <a:off x="6296297" y="3806343"/>
            <a:ext cx="589570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pathways 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psychological therapies, family therapy, counselling, group work and pharmaceutical support.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91EAC1-DFA6-4E04-9481-D265C75AAA5D}"/>
              </a:ext>
            </a:extLst>
          </p:cNvPr>
          <p:cNvSpPr txBox="1"/>
          <p:nvPr/>
        </p:nvSpPr>
        <p:spPr>
          <a:xfrm>
            <a:off x="-2100" y="2922297"/>
            <a:ext cx="589570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 and support -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if you're concerned that a child or young person is showing signs of emotional or mental ill health.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B827B-1137-4D8F-A043-6F9C8CAC7CA3}"/>
              </a:ext>
            </a:extLst>
          </p:cNvPr>
          <p:cNvSpPr txBox="1"/>
          <p:nvPr/>
        </p:nvSpPr>
        <p:spPr>
          <a:xfrm>
            <a:off x="6296297" y="2595401"/>
            <a:ext cx="5895704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pathways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who can make a diagnosis and how to get a referral to a specialist mental health practitioner (SPMHP).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817F2A-F51A-4B64-B450-56B73862518C}"/>
              </a:ext>
            </a:extLst>
          </p:cNvPr>
          <p:cNvSpPr txBox="1"/>
          <p:nvPr/>
        </p:nvSpPr>
        <p:spPr>
          <a:xfrm>
            <a:off x="0" y="4046157"/>
            <a:ext cx="5895702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what BEAM is, who can access it and where to find the drop in sessions in Shropshire. </a:t>
            </a:r>
          </a:p>
        </p:txBody>
      </p:sp>
    </p:spTree>
    <p:extLst>
      <p:ext uri="{BB962C8B-B14F-4D97-AF65-F5344CB8AC3E}">
        <p14:creationId xmlns:p14="http://schemas.microsoft.com/office/powerpoint/2010/main" val="19236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8BE062-C9A3-4D75-8A4D-9D6A65C95B42}"/>
              </a:ext>
            </a:extLst>
          </p:cNvPr>
          <p:cNvSpPr/>
          <p:nvPr/>
        </p:nvSpPr>
        <p:spPr>
          <a:xfrm>
            <a:off x="270217" y="423082"/>
            <a:ext cx="11326260" cy="197132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600A7E68-5466-41C9-B1D4-562665E6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8" y="557509"/>
            <a:ext cx="1653428" cy="16534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F9561-B5AD-4180-B67D-77C503E8B240}"/>
              </a:ext>
            </a:extLst>
          </p:cNvPr>
          <p:cNvSpPr txBox="1"/>
          <p:nvPr/>
        </p:nvSpPr>
        <p:spPr>
          <a:xfrm>
            <a:off x="295422" y="6241763"/>
            <a:ext cx="115636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www.shropshire.gov.uk/the-send-local-offer/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7EA4C-E3D4-427B-B8C4-90E9E145F60C}"/>
              </a:ext>
            </a:extLst>
          </p:cNvPr>
          <p:cNvSpPr txBox="1"/>
          <p:nvPr/>
        </p:nvSpPr>
        <p:spPr>
          <a:xfrm>
            <a:off x="2523847" y="630030"/>
            <a:ext cx="6661096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000" b="1" dirty="0">
                <a:solidFill>
                  <a:srgbClr val="D901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</a:t>
            </a:r>
            <a:endParaRPr lang="en-GB" sz="4000" dirty="0">
              <a:solidFill>
                <a:srgbClr val="D901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What’s on the Local Offer?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4552A-27C5-46DE-892F-BA1EB8216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7918"/>
          <a:stretch/>
        </p:blipFill>
        <p:spPr>
          <a:xfrm>
            <a:off x="8935453" y="431705"/>
            <a:ext cx="2197768" cy="19970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E4323-E44F-42B4-8225-9DC34E3C9862}"/>
              </a:ext>
            </a:extLst>
          </p:cNvPr>
          <p:cNvSpPr txBox="1"/>
          <p:nvPr/>
        </p:nvSpPr>
        <p:spPr>
          <a:xfrm>
            <a:off x="-1" y="2617225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Early Help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more about what Early Help is, how you can access support and how it can prevent issues from getting worse.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F221F-17CC-4066-B565-C02F487ECBEC}"/>
              </a:ext>
            </a:extLst>
          </p:cNvPr>
          <p:cNvSpPr txBox="1"/>
          <p:nvPr/>
        </p:nvSpPr>
        <p:spPr>
          <a:xfrm>
            <a:off x="0" y="4466385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Help Family Support Workers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is the role of the family support worker and how you can get help from one.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07853-5983-464C-8853-5B5DA19B73DB}"/>
              </a:ext>
            </a:extLst>
          </p:cNvPr>
          <p:cNvSpPr txBox="1"/>
          <p:nvPr/>
        </p:nvSpPr>
        <p:spPr>
          <a:xfrm>
            <a:off x="-1" y="5538014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schools in Shropshire fulfil their SEND commitments.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6A773-7CFA-4AA8-B1EE-8E86AC95304F}"/>
              </a:ext>
            </a:extLst>
          </p:cNvPr>
          <p:cNvSpPr txBox="1"/>
          <p:nvPr/>
        </p:nvSpPr>
        <p:spPr>
          <a:xfrm>
            <a:off x="6296301" y="2709917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Nursing Service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this service offer and how you can access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DC979B-754A-4D81-BC18-91ED41AF6B86}"/>
              </a:ext>
            </a:extLst>
          </p:cNvPr>
          <p:cNvSpPr txBox="1"/>
          <p:nvPr/>
        </p:nvSpPr>
        <p:spPr>
          <a:xfrm>
            <a:off x="0" y="3671755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 of Early Help Provision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Find out about the various stages of Early Help provision.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B098C-23D7-4ED0-B2AB-79F7E03EACA3}"/>
              </a:ext>
            </a:extLst>
          </p:cNvPr>
          <p:cNvSpPr txBox="1"/>
          <p:nvPr/>
        </p:nvSpPr>
        <p:spPr>
          <a:xfrm>
            <a:off x="6296298" y="3555438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Parenting Team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this team is responsible for and how you can use their services.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CCA074-5B94-42D2-95DD-CE72882A2C27}"/>
              </a:ext>
            </a:extLst>
          </p:cNvPr>
          <p:cNvSpPr txBox="1"/>
          <p:nvPr/>
        </p:nvSpPr>
        <p:spPr>
          <a:xfrm>
            <a:off x="6296298" y="4415178"/>
            <a:ext cx="5895702" cy="646331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Shropshire Young Carers Service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available in Shropshire for young carers aged 5 to 18.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EFA85-EB40-4A0B-9663-013B70702697}"/>
              </a:ext>
            </a:extLst>
          </p:cNvPr>
          <p:cNvSpPr txBox="1"/>
          <p:nvPr/>
        </p:nvSpPr>
        <p:spPr>
          <a:xfrm>
            <a:off x="6296298" y="5258238"/>
            <a:ext cx="5895702" cy="923330"/>
          </a:xfrm>
          <a:prstGeom prst="rect">
            <a:avLst/>
          </a:prstGeom>
          <a:solidFill>
            <a:srgbClr val="D9017A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Shropshire Domestic Abuse Service -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on this specialist service and the support packages they offer.</a:t>
            </a:r>
          </a:p>
        </p:txBody>
      </p:sp>
    </p:spTree>
    <p:extLst>
      <p:ext uri="{BB962C8B-B14F-4D97-AF65-F5344CB8AC3E}">
        <p14:creationId xmlns:p14="http://schemas.microsoft.com/office/powerpoint/2010/main" val="629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16385</TotalTime>
  <Words>1903</Words>
  <Application>Microsoft Office PowerPoint</Application>
  <PresentationFormat>Widescreen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Rose</dc:creator>
  <cp:lastModifiedBy>Gemma Breckell</cp:lastModifiedBy>
  <cp:revision>84</cp:revision>
  <dcterms:created xsi:type="dcterms:W3CDTF">2020-03-19T08:43:52Z</dcterms:created>
  <dcterms:modified xsi:type="dcterms:W3CDTF">2021-03-17T15:38:28Z</dcterms:modified>
</cp:coreProperties>
</file>